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B0A123-DD8B-F248-8A92-7419AE6EA1DA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BDFE5-B22F-DA49-921C-AF1AA776C7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1752" y="457199"/>
            <a:ext cx="8686800" cy="5680004"/>
          </a:xfrm>
        </p:spPr>
        <p:txBody>
          <a:bodyPr>
            <a:normAutofit fontScale="90000"/>
          </a:bodyPr>
          <a:lstStyle/>
          <a:p>
            <a:r>
              <a:rPr lang="en-US" sz="4889" b="1" dirty="0" smtClean="0"/>
              <a:t/>
            </a:r>
            <a:br>
              <a:rPr lang="en-US" sz="4889" b="1" dirty="0" smtClean="0"/>
            </a:br>
            <a:r>
              <a:rPr lang="en-US" sz="4889" b="1" dirty="0" smtClean="0"/>
              <a:t>Trauma</a:t>
            </a:r>
            <a:r>
              <a:rPr lang="en-US" sz="4889" b="1" dirty="0" smtClean="0"/>
              <a:t>-Informed</a:t>
            </a:r>
            <a:r>
              <a:rPr lang="en-US" sz="4889" b="1" dirty="0" smtClean="0"/>
              <a:t> Assessment</a:t>
            </a:r>
            <a:br>
              <a:rPr lang="en-US" sz="4889" b="1" dirty="0" smtClean="0"/>
            </a:br>
            <a:r>
              <a:rPr lang="en-US" sz="4889" b="1" dirty="0" smtClean="0">
                <a:solidFill>
                  <a:schemeClr val="accent1"/>
                </a:solidFill>
              </a:rPr>
              <a:t>Practices and Interventions</a:t>
            </a:r>
            <a:br>
              <a:rPr lang="en-US" sz="4889" b="1" dirty="0" smtClean="0">
                <a:solidFill>
                  <a:schemeClr val="accent1"/>
                </a:solidFill>
              </a:rPr>
            </a:br>
            <a:r>
              <a:rPr lang="en-US" sz="4889" b="1" dirty="0" smtClean="0"/>
              <a:t>WASSW </a:t>
            </a:r>
            <a:r>
              <a:rPr lang="en-US" sz="4889" b="1" dirty="0" smtClean="0"/>
              <a:t>October 17, 2015</a:t>
            </a:r>
            <a:r>
              <a:rPr lang="en-US" sz="4889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>
                <a:latin typeface="Avenir Heavy"/>
                <a:cs typeface="Avenir Heavy"/>
              </a:rPr>
              <a:t>David Lewis MA,LMHC, CMHS</a:t>
            </a:r>
            <a:br>
              <a:rPr lang="en-US" sz="3556" dirty="0" smtClean="0">
                <a:latin typeface="Avenir Heavy"/>
                <a:cs typeface="Avenir Heavy"/>
              </a:rPr>
            </a:br>
            <a:r>
              <a:rPr lang="en-US" sz="3556" dirty="0" smtClean="0">
                <a:latin typeface="Avenir Heavy"/>
                <a:cs typeface="Avenir Heavy"/>
              </a:rPr>
              <a:t>Licensed Mental Health Clinician</a:t>
            </a:r>
            <a:br>
              <a:rPr lang="en-US" sz="3556" dirty="0" smtClean="0">
                <a:latin typeface="Avenir Heavy"/>
                <a:cs typeface="Avenir Heavy"/>
              </a:rPr>
            </a:br>
            <a:r>
              <a:rPr lang="en-US" sz="3556" dirty="0" smtClean="0">
                <a:latin typeface="Avenir Heavy"/>
                <a:cs typeface="Avenir Heavy"/>
              </a:rPr>
              <a:t>Child Mental Health Specialist</a:t>
            </a:r>
            <a:endParaRPr lang="en-US" sz="3556" dirty="0">
              <a:solidFill>
                <a:schemeClr val="bg2">
                  <a:lumMod val="50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20" name="Picture 19" descr="th.jpeg"/>
          <p:cNvPicPr>
            <a:picLocks noChangeAspect="1"/>
          </p:cNvPicPr>
          <p:nvPr/>
        </p:nvPicPr>
        <p:blipFill>
          <a:blip r:embed="rId2">
            <a:lum bright="-11000" contrast="-20000"/>
          </a:blip>
          <a:stretch>
            <a:fillRect/>
          </a:stretch>
        </p:blipFill>
        <p:spPr>
          <a:xfrm>
            <a:off x="7926113" y="5145237"/>
            <a:ext cx="695273" cy="7416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Stress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372065"/>
            <a:ext cx="7313613" cy="467911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Stress is the bodies normal Response to challenging events or environments. </a:t>
            </a:r>
            <a:r>
              <a:rPr lang="en-US" dirty="0" smtClean="0"/>
              <a:t>S</a:t>
            </a:r>
            <a:r>
              <a:rPr lang="en-US" dirty="0" smtClean="0"/>
              <a:t>tress is a part of growing up and developing. </a:t>
            </a:r>
          </a:p>
          <a:p>
            <a:pPr lvl="2"/>
            <a:r>
              <a:rPr lang="en-US" dirty="0" smtClean="0"/>
              <a:t>Increase heart rate in situations</a:t>
            </a:r>
          </a:p>
          <a:p>
            <a:pPr lvl="2"/>
            <a:r>
              <a:rPr lang="en-US" dirty="0" smtClean="0"/>
              <a:t>Stress Increases the amount of stress hormones in the body</a:t>
            </a:r>
          </a:p>
          <a:p>
            <a:pPr lvl="2"/>
            <a:r>
              <a:rPr lang="en-US" dirty="0" smtClean="0"/>
              <a:t>Stress hormones return to normal levels quickly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Too much stress-toxic stress occurs when a child is overloaded for an extended period of time. </a:t>
            </a:r>
          </a:p>
          <a:p>
            <a:pPr lvl="2"/>
            <a:r>
              <a:rPr lang="en-US" dirty="0" smtClean="0"/>
              <a:t>A child’s brain and body will produce an overload of stress hormones such as </a:t>
            </a:r>
            <a:r>
              <a:rPr lang="en-US" dirty="0" err="1" smtClean="0"/>
              <a:t>cortisol</a:t>
            </a:r>
            <a:r>
              <a:rPr lang="en-US" dirty="0" smtClean="0"/>
              <a:t> and adrenaline. </a:t>
            </a:r>
          </a:p>
          <a:p>
            <a:pPr lvl="2"/>
            <a:r>
              <a:rPr lang="en-US" dirty="0" smtClean="0"/>
              <a:t>Toxic Stress harms the functions and structure of the brain and body.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Imbalance in Brain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Graphic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Courtesy of ECMHC..ORG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84731" y="2015119"/>
            <a:ext cx="631544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Toxic Stress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889987"/>
            <a:ext cx="3563470" cy="5497525"/>
          </a:xfrm>
        </p:spPr>
        <p:txBody>
          <a:bodyPr>
            <a:noAutofit/>
          </a:bodyPr>
          <a:lstStyle/>
          <a:p>
            <a:pPr lvl="0"/>
            <a:r>
              <a:rPr lang="en-US" sz="1600" b="1" dirty="0" smtClean="0"/>
              <a:t>Poverty</a:t>
            </a:r>
          </a:p>
          <a:p>
            <a:pPr lvl="0"/>
            <a:r>
              <a:rPr lang="en-US" sz="1600" b="1" dirty="0" smtClean="0"/>
              <a:t>Depression</a:t>
            </a:r>
            <a:endParaRPr lang="en-US" sz="1600" b="1" dirty="0" smtClean="0"/>
          </a:p>
          <a:p>
            <a:pPr lvl="0"/>
            <a:r>
              <a:rPr lang="en-US" sz="1600" b="1" dirty="0" smtClean="0"/>
              <a:t>Homelessness</a:t>
            </a:r>
          </a:p>
          <a:p>
            <a:pPr lvl="0"/>
            <a:r>
              <a:rPr lang="en-US" sz="1600" b="1" dirty="0" smtClean="0"/>
              <a:t>Poor nutrition/Hunger</a:t>
            </a:r>
          </a:p>
          <a:p>
            <a:pPr lvl="0"/>
            <a:r>
              <a:rPr lang="en-US" sz="1600" b="1" dirty="0" smtClean="0"/>
              <a:t>Lack of Healthcare</a:t>
            </a:r>
          </a:p>
          <a:p>
            <a:pPr lvl="0"/>
            <a:r>
              <a:rPr lang="en-US" sz="1600" b="1" dirty="0" smtClean="0"/>
              <a:t>Chronic medical conditions</a:t>
            </a:r>
          </a:p>
          <a:p>
            <a:pPr lvl="0"/>
            <a:r>
              <a:rPr lang="en-US" sz="1600" b="1" dirty="0" smtClean="0"/>
              <a:t>Witness to Homicide </a:t>
            </a:r>
          </a:p>
          <a:p>
            <a:pPr lvl="0"/>
            <a:r>
              <a:rPr lang="en-US" sz="1600" b="1" dirty="0" smtClean="0"/>
              <a:t>Anti social peer groups</a:t>
            </a:r>
          </a:p>
          <a:p>
            <a:pPr lvl="0"/>
            <a:r>
              <a:rPr lang="en-US" sz="1600" b="1" dirty="0" smtClean="0"/>
              <a:t>Witness to accidental death</a:t>
            </a:r>
          </a:p>
          <a:p>
            <a:pPr lvl="0"/>
            <a:r>
              <a:rPr lang="en-US" sz="1600" b="1" dirty="0" smtClean="0"/>
              <a:t>Generational Patterns of Inadequate Parenting</a:t>
            </a:r>
          </a:p>
          <a:p>
            <a:pPr lvl="0"/>
            <a:r>
              <a:rPr lang="en-US" sz="1600" b="1" dirty="0" smtClean="0"/>
              <a:t>Learning Disabilities </a:t>
            </a:r>
          </a:p>
          <a:p>
            <a:pPr lvl="0"/>
            <a:r>
              <a:rPr lang="en-US" sz="1600" b="1" dirty="0" smtClean="0"/>
              <a:t>Running Away</a:t>
            </a:r>
            <a:endParaRPr lang="en-US" sz="1600" b="1" dirty="0" smtClean="0"/>
          </a:p>
          <a:p>
            <a:pPr lvl="0"/>
            <a:r>
              <a:rPr lang="en-US" sz="1600" b="1" dirty="0" smtClean="0"/>
              <a:t>Transience</a:t>
            </a:r>
            <a:endParaRPr lang="en-US" sz="1600" b="1" dirty="0" smtClean="0"/>
          </a:p>
          <a:p>
            <a:endParaRPr lang="en-US" sz="1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889987"/>
            <a:ext cx="3565526" cy="577564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789" b="1" dirty="0" smtClean="0"/>
              <a:t>History of Suicide </a:t>
            </a:r>
          </a:p>
          <a:p>
            <a:pPr lvl="0"/>
            <a:r>
              <a:rPr lang="en-US" sz="3789" b="1" dirty="0" smtClean="0"/>
              <a:t>Anxiety</a:t>
            </a:r>
          </a:p>
          <a:p>
            <a:pPr lvl="0"/>
            <a:r>
              <a:rPr lang="en-US" sz="3789" b="1" dirty="0" smtClean="0"/>
              <a:t>Unemployment</a:t>
            </a:r>
          </a:p>
          <a:p>
            <a:pPr lvl="0"/>
            <a:r>
              <a:rPr lang="en-US" sz="3789" b="1" dirty="0" smtClean="0"/>
              <a:t>Birth Defects (Fetal Alcohol)</a:t>
            </a:r>
          </a:p>
          <a:p>
            <a:pPr lvl="0"/>
            <a:r>
              <a:rPr lang="en-US" sz="3789" b="1" dirty="0" smtClean="0"/>
              <a:t>Physical Disabilities</a:t>
            </a:r>
          </a:p>
          <a:p>
            <a:pPr lvl="0"/>
            <a:r>
              <a:rPr lang="en-US" sz="3789" b="1" dirty="0" smtClean="0"/>
              <a:t>Divorce</a:t>
            </a:r>
          </a:p>
          <a:p>
            <a:pPr lvl="0"/>
            <a:r>
              <a:rPr lang="en-US" sz="3789" b="1" dirty="0" smtClean="0"/>
              <a:t>Teen Pregnancy</a:t>
            </a:r>
          </a:p>
          <a:p>
            <a:pPr lvl="0"/>
            <a:r>
              <a:rPr lang="en-US" sz="3789" b="1" dirty="0" smtClean="0"/>
              <a:t>Multiple Changes in Caregivers</a:t>
            </a:r>
          </a:p>
          <a:p>
            <a:pPr lvl="0"/>
            <a:r>
              <a:rPr lang="en-US" sz="3789" b="1" dirty="0" smtClean="0"/>
              <a:t>Loss or Absence of Parents</a:t>
            </a:r>
          </a:p>
          <a:p>
            <a:pPr lvl="0"/>
            <a:r>
              <a:rPr lang="en-US" sz="3789" b="1" dirty="0" smtClean="0"/>
              <a:t>Gender Identification Issues</a:t>
            </a:r>
          </a:p>
          <a:p>
            <a:pPr lvl="0"/>
            <a:r>
              <a:rPr lang="en-US" sz="3789" b="1" dirty="0" smtClean="0"/>
              <a:t>Exploitation</a:t>
            </a:r>
          </a:p>
          <a:p>
            <a:pPr lvl="0"/>
            <a:r>
              <a:rPr lang="en-US" sz="3789" b="1" dirty="0" smtClean="0"/>
              <a:t>Loss of Parent: Death, Abandonment, </a:t>
            </a:r>
            <a:r>
              <a:rPr lang="en-US" sz="3789" b="1" dirty="0" smtClean="0"/>
              <a:t>Divorce</a:t>
            </a:r>
          </a:p>
          <a:p>
            <a:pPr lvl="0"/>
            <a:r>
              <a:rPr lang="en-US" sz="3789" b="1" dirty="0" smtClean="0"/>
              <a:t>Emotional Abuse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Reactions to Traumatic </a:t>
            </a:r>
            <a:r>
              <a:rPr lang="en-US" sz="4800" dirty="0" smtClean="0"/>
              <a:t>&amp;</a:t>
            </a:r>
            <a:r>
              <a:rPr lang="en-US" sz="4800" dirty="0" smtClean="0"/>
              <a:t> Stressful Events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C80AB"/>
                </a:solidFill>
              </a:rPr>
              <a:t>Hyperarousal</a:t>
            </a:r>
            <a:r>
              <a:rPr lang="en-US" dirty="0" smtClean="0">
                <a:solidFill>
                  <a:srgbClr val="2C80AB"/>
                </a:solidFill>
              </a:rPr>
              <a:t>:</a:t>
            </a:r>
            <a:r>
              <a:rPr lang="en-US" dirty="0" smtClean="0">
                <a:solidFill>
                  <a:srgbClr val="6EA0B0"/>
                </a:solidFill>
              </a:rPr>
              <a:t> </a:t>
            </a:r>
            <a:r>
              <a:rPr lang="en-US" dirty="0" smtClean="0"/>
              <a:t>Constantly observing the situation for signs of danger. </a:t>
            </a:r>
            <a:endParaRPr lang="en-US" dirty="0" smtClean="0"/>
          </a:p>
          <a:p>
            <a:r>
              <a:rPr lang="en-US" dirty="0" smtClean="0">
                <a:solidFill>
                  <a:srgbClr val="2C80AB"/>
                </a:solidFill>
              </a:rPr>
              <a:t>Trigger/Re-experiencing the event: </a:t>
            </a:r>
            <a:r>
              <a:rPr lang="en-US" dirty="0" smtClean="0"/>
              <a:t>Feeling as though the trauma is still happening physically/emotionally. </a:t>
            </a:r>
            <a:endParaRPr lang="en-US" dirty="0" smtClean="0"/>
          </a:p>
          <a:p>
            <a:r>
              <a:rPr lang="en-US" dirty="0" smtClean="0">
                <a:solidFill>
                  <a:srgbClr val="2C80AB"/>
                </a:solidFill>
              </a:rPr>
              <a:t>Automatic physiological response: </a:t>
            </a:r>
            <a:r>
              <a:rPr lang="en-US" dirty="0" smtClean="0"/>
              <a:t>Fight, Flight, or Freeze. </a:t>
            </a:r>
            <a:endParaRPr lang="en-US" dirty="0" smtClean="0"/>
          </a:p>
          <a:p>
            <a:r>
              <a:rPr lang="en-US" dirty="0" smtClean="0">
                <a:solidFill>
                  <a:srgbClr val="2C80AB"/>
                </a:solidFill>
              </a:rPr>
              <a:t>Avoidance: </a:t>
            </a:r>
            <a:r>
              <a:rPr lang="en-US" dirty="0" smtClean="0"/>
              <a:t>Avoiding anything that the person associated with the trauma. EX. shut down response in academic environments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2C80AB"/>
                </a:solidFill>
              </a:rPr>
              <a:t>Trauma Social Responses</a:t>
            </a:r>
            <a:endParaRPr lang="en-US" sz="4800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C80AB"/>
                </a:solidFill>
              </a:rPr>
              <a:t>Reactivity and Impulsivity </a:t>
            </a:r>
            <a:r>
              <a:rPr lang="en-US" dirty="0" smtClean="0"/>
              <a:t>(externalizing behaviors); reacting impulsively to a perceived threat.</a:t>
            </a:r>
            <a:endParaRPr lang="en-US" dirty="0" smtClean="0"/>
          </a:p>
          <a:p>
            <a:r>
              <a:rPr lang="en-US" dirty="0" smtClean="0">
                <a:solidFill>
                  <a:srgbClr val="2C80AB"/>
                </a:solidFill>
              </a:rPr>
              <a:t>Aggression:</a:t>
            </a:r>
            <a:r>
              <a:rPr lang="en-US" dirty="0" smtClean="0"/>
              <a:t> verbal and/or </a:t>
            </a:r>
            <a:r>
              <a:rPr lang="en-US" dirty="0" smtClean="0"/>
              <a:t>physical</a:t>
            </a:r>
          </a:p>
          <a:p>
            <a:r>
              <a:rPr lang="en-US" dirty="0" smtClean="0">
                <a:solidFill>
                  <a:srgbClr val="2C80AB"/>
                </a:solidFill>
              </a:rPr>
              <a:t>Defiance</a:t>
            </a:r>
            <a:r>
              <a:rPr lang="en-US" dirty="0" smtClean="0">
                <a:solidFill>
                  <a:srgbClr val="2C80AB"/>
                </a:solidFill>
              </a:rPr>
              <a:t>:</a:t>
            </a:r>
            <a:r>
              <a:rPr lang="en-US" dirty="0" smtClean="0"/>
              <a:t> refusing to follow directions or complete tasks.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2C80AB"/>
                </a:solidFill>
              </a:rPr>
              <a:t>Withdrawal: </a:t>
            </a:r>
            <a:r>
              <a:rPr lang="en-US" dirty="0" smtClean="0"/>
              <a:t>reluctance to engage, spacing out, not participating.</a:t>
            </a:r>
            <a:endParaRPr lang="en-US" dirty="0" smtClean="0"/>
          </a:p>
          <a:p>
            <a:r>
              <a:rPr lang="en-US" dirty="0" smtClean="0">
                <a:solidFill>
                  <a:srgbClr val="2C80AB"/>
                </a:solidFill>
              </a:rPr>
              <a:t>Perfectionism:</a:t>
            </a:r>
            <a:r>
              <a:rPr lang="en-US" dirty="0" smtClean="0"/>
              <a:t> having unrealistic expectations; afraid to disappoint; long-term anxiety.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2C80AB"/>
                </a:solidFill>
              </a:rPr>
              <a:t>Trauma and Relationships</a:t>
            </a:r>
            <a:endParaRPr lang="en-US" sz="4800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/>
              <a:t>	Relationships </a:t>
            </a:r>
            <a:r>
              <a:rPr lang="en-US" sz="2800" b="1" dirty="0" smtClean="0"/>
              <a:t>with helper professionals (teachers, counselors, social workers </a:t>
            </a:r>
            <a:r>
              <a:rPr lang="en-US" sz="2800" b="1" dirty="0" smtClean="0"/>
              <a:t>etc):</a:t>
            </a:r>
          </a:p>
          <a:p>
            <a:r>
              <a:rPr lang="en-US" sz="3027" dirty="0" smtClean="0"/>
              <a:t>May </a:t>
            </a:r>
            <a:r>
              <a:rPr lang="en-US" sz="3027" dirty="0" smtClean="0"/>
              <a:t>be distrustful of </a:t>
            </a:r>
            <a:r>
              <a:rPr lang="en-US" sz="3027" dirty="0" smtClean="0"/>
              <a:t>adults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3027" dirty="0" smtClean="0"/>
              <a:t>Show an inability to </a:t>
            </a:r>
            <a:r>
              <a:rPr lang="en-US" sz="3027" dirty="0" smtClean="0"/>
              <a:t>attach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3027" dirty="0" smtClean="0"/>
              <a:t>Child may try to gain a sense of control and challenge authority (THE TEST).</a:t>
            </a:r>
            <a:r>
              <a:rPr lang="en-US" sz="3027" dirty="0" smtClean="0"/>
              <a:t> 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3027" dirty="0" smtClean="0">
                <a:solidFill>
                  <a:srgbClr val="00B050"/>
                </a:solidFill>
              </a:rPr>
              <a:t>The child can learn to feel safe when relationships are predictable and non-threatening.</a:t>
            </a:r>
          </a:p>
          <a:p>
            <a:pPr marL="342900" lvl="1" indent="-342900">
              <a:spcBef>
                <a:spcPts val="2000"/>
              </a:spcBef>
            </a:pPr>
            <a:endParaRPr lang="en-US" sz="2000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2C80AB"/>
                </a:solidFill>
              </a:rPr>
              <a:t>Trauma Social Responses</a:t>
            </a:r>
            <a:endParaRPr lang="en-US" sz="4800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2793"/>
            <a:ext cx="7313613" cy="3967859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sz="4000" b="1" dirty="0" smtClean="0"/>
              <a:t>Relationship with peers</a:t>
            </a:r>
          </a:p>
          <a:p>
            <a:pPr lvl="1"/>
            <a:r>
              <a:rPr lang="en-US" sz="4000" dirty="0" smtClean="0"/>
              <a:t>Better to be strong than </a:t>
            </a:r>
            <a:r>
              <a:rPr lang="en-US" sz="4000" dirty="0" smtClean="0"/>
              <a:t>weak</a:t>
            </a:r>
          </a:p>
          <a:p>
            <a:pPr lvl="1"/>
            <a:r>
              <a:rPr lang="en-US" sz="4000" dirty="0" smtClean="0"/>
              <a:t>Misinterpret social </a:t>
            </a:r>
            <a:r>
              <a:rPr lang="en-US" sz="4000" dirty="0" smtClean="0"/>
              <a:t>cues</a:t>
            </a:r>
          </a:p>
          <a:p>
            <a:pPr lvl="1"/>
            <a:r>
              <a:rPr lang="en-US" sz="4000" dirty="0" smtClean="0"/>
              <a:t>Show an inability to attach</a:t>
            </a:r>
            <a:endParaRPr lang="en-US" sz="4000" dirty="0" smtClean="0"/>
          </a:p>
          <a:p>
            <a:pPr lvl="1"/>
            <a:r>
              <a:rPr lang="en-US" sz="4000" dirty="0" smtClean="0"/>
              <a:t>Display antisocial behaviors</a:t>
            </a:r>
            <a:endParaRPr lang="en-US" sz="4000" dirty="0" smtClean="0"/>
          </a:p>
          <a:p>
            <a:pPr lvl="1">
              <a:buNone/>
            </a:pPr>
            <a:endParaRPr lang="en-US" sz="40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34" y="5182321"/>
            <a:ext cx="2827444" cy="14593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2C80AB"/>
                </a:solidFill>
              </a:rPr>
              <a:t>Counterbalance to </a:t>
            </a:r>
            <a:r>
              <a:rPr lang="en-US" sz="4800" dirty="0" smtClean="0">
                <a:solidFill>
                  <a:srgbClr val="2C80AB"/>
                </a:solidFill>
              </a:rPr>
              <a:t>Trauma</a:t>
            </a:r>
            <a:endParaRPr lang="en-US" sz="4800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7169"/>
            <a:ext cx="7313613" cy="474400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2C80AB"/>
                </a:solidFill>
              </a:rPr>
              <a:t>Resilience: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positive adaptation within the context of significant adversity. </a:t>
            </a:r>
            <a:endParaRPr lang="en-US" dirty="0" smtClean="0"/>
          </a:p>
          <a:p>
            <a:r>
              <a:rPr lang="en-US" dirty="0" smtClean="0"/>
              <a:t>Resilience is the result of a dynamic set of interactions between a person’s adverse experiences and his or her protective factors. </a:t>
            </a:r>
          </a:p>
          <a:p>
            <a:endParaRPr lang="en-US" dirty="0"/>
          </a:p>
        </p:txBody>
      </p:sp>
      <p:pic>
        <p:nvPicPr>
          <p:cNvPr id="4" name="Picture 3" descr="sca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937" y="1492625"/>
            <a:ext cx="38100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246827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ARC Model – the 3 most important factors for all children.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0247" y="3291099"/>
            <a:ext cx="7305003" cy="3105684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2C80AB"/>
                </a:solidFill>
              </a:rPr>
              <a:t>Attachment</a:t>
            </a:r>
            <a:r>
              <a:rPr lang="en-US" sz="2400" dirty="0" smtClean="0"/>
              <a:t> – A strong Parent/Child relationship or another caring adult (school staff, teacher, etc).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2C80AB"/>
                </a:solidFill>
              </a:rPr>
              <a:t>Self Regulation </a:t>
            </a:r>
            <a:r>
              <a:rPr lang="en-US" sz="2400" dirty="0" smtClean="0"/>
              <a:t>– Ability to manage emotions and behaviors in pro-social and healthy ways. </a:t>
            </a:r>
          </a:p>
          <a:p>
            <a:pPr algn="l">
              <a:buFont typeface="Arial"/>
              <a:buChar char="•"/>
            </a:pPr>
            <a:endParaRPr lang="en-US" sz="2400" dirty="0" smtClean="0"/>
          </a:p>
          <a:p>
            <a:pPr algn="l">
              <a:buFont typeface="Arial"/>
              <a:buChar char="•"/>
            </a:pPr>
            <a:r>
              <a:rPr lang="en-US" sz="2400" dirty="0" smtClean="0">
                <a:solidFill>
                  <a:srgbClr val="2C80AB"/>
                </a:solidFill>
              </a:rPr>
              <a:t>Good cognitive skills and competencies</a:t>
            </a:r>
            <a:r>
              <a:rPr lang="en-US" sz="2400" dirty="0" smtClean="0"/>
              <a:t>	</a:t>
            </a:r>
          </a:p>
          <a:p>
            <a:pPr lvl="1" algn="l">
              <a:buFont typeface="Arial"/>
              <a:buChar char="•"/>
            </a:pPr>
            <a:r>
              <a:rPr lang="en-US" sz="2400" dirty="0" smtClean="0"/>
              <a:t>Good cognitive strengths in various areas</a:t>
            </a:r>
          </a:p>
          <a:p>
            <a:pPr lvl="1" algn="l">
              <a:buFont typeface="Arial"/>
              <a:buChar char="•"/>
            </a:pPr>
            <a:r>
              <a:rPr lang="en-US" sz="2400" dirty="0" smtClean="0"/>
              <a:t>An experience of having success (if even small). </a:t>
            </a:r>
          </a:p>
          <a:p>
            <a:pPr lvl="1"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attachment-between-infant-and-caregiver-2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899" y="1279357"/>
            <a:ext cx="1280160" cy="850392"/>
          </a:xfrm>
          <a:prstGeom prst="rect">
            <a:avLst/>
          </a:prstGeom>
        </p:spPr>
      </p:pic>
      <p:pic>
        <p:nvPicPr>
          <p:cNvPr id="6" name="Picture 5" descr="studying b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4896" y="5122744"/>
            <a:ext cx="1763032" cy="990600"/>
          </a:xfrm>
          <a:prstGeom prst="rect">
            <a:avLst/>
          </a:prstGeom>
        </p:spPr>
      </p:pic>
      <p:pic>
        <p:nvPicPr>
          <p:cNvPr id="7" name="Picture 6" descr="meditating gi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28" y="1142143"/>
            <a:ext cx="1066800" cy="1416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relationship with parent or another adult</a:t>
            </a:r>
          </a:p>
          <a:p>
            <a:r>
              <a:rPr lang="en-US" dirty="0" smtClean="0"/>
              <a:t>Caregiver knowledge / Good parenting skills</a:t>
            </a:r>
          </a:p>
          <a:p>
            <a:r>
              <a:rPr lang="en-US" dirty="0" smtClean="0"/>
              <a:t>Individual development competencies and skills (problem solving skills, self regulation, agency). </a:t>
            </a:r>
          </a:p>
          <a:p>
            <a:r>
              <a:rPr lang="en-US" dirty="0" smtClean="0"/>
              <a:t>Children’s social emotional and health connections</a:t>
            </a:r>
          </a:p>
          <a:p>
            <a:r>
              <a:rPr lang="en-US" dirty="0" smtClean="0"/>
              <a:t>Socioeconomic advantages and support for families</a:t>
            </a:r>
          </a:p>
          <a:p>
            <a:r>
              <a:rPr lang="en-US" dirty="0" smtClean="0"/>
              <a:t>Communities that nurture and encourage human capital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0" y="1747837"/>
            <a:ext cx="7313613" cy="4686027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Define Trauma and Complex Trauma</a:t>
            </a:r>
          </a:p>
          <a:p>
            <a:r>
              <a:rPr lang="en-US" sz="7579" dirty="0" smtClean="0"/>
              <a:t>Define ACES (Adverse Childhood Experiences)</a:t>
            </a:r>
          </a:p>
          <a:p>
            <a:r>
              <a:rPr lang="en-US" sz="7579" dirty="0" smtClean="0"/>
              <a:t>Describe how trauma impacts students ability to be successful in school</a:t>
            </a:r>
          </a:p>
          <a:p>
            <a:r>
              <a:rPr lang="en-US" sz="7579" dirty="0" smtClean="0"/>
              <a:t>Define Resilience and Protective Factors</a:t>
            </a:r>
          </a:p>
          <a:p>
            <a:r>
              <a:rPr lang="en-US" sz="7579" dirty="0" smtClean="0"/>
              <a:t>Describe assessment and diagnosing practices</a:t>
            </a:r>
          </a:p>
          <a:p>
            <a:r>
              <a:rPr lang="en-US" sz="7579" dirty="0" smtClean="0"/>
              <a:t>Interventions in an MTSS or RTI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1917590" y="950423"/>
            <a:ext cx="2147483647" cy="2147483647"/>
            <a:chOff x="-3564" y="-3928"/>
            <a:chExt cx="8116233" cy="613567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564" y="-3928"/>
              <a:ext cx="14808" cy="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103" y="462019"/>
              <a:ext cx="6888566" cy="566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-1426264" y="-1654644"/>
            <a:ext cx="2147483647" cy="2147483647"/>
            <a:chOff x="-3564" y="-3928"/>
            <a:chExt cx="8116233" cy="613567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564" y="-3928"/>
              <a:ext cx="14808" cy="1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103" y="462019"/>
              <a:ext cx="6888566" cy="566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103" y="462019"/>
            <a:ext cx="6888566" cy="5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Trauma Informed School Environment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2625"/>
            <a:ext cx="7313613" cy="4885616"/>
          </a:xfrm>
        </p:spPr>
        <p:txBody>
          <a:bodyPr/>
          <a:lstStyle/>
          <a:p>
            <a:r>
              <a:rPr lang="en-US" dirty="0" smtClean="0"/>
              <a:t>Whole Child approach to promote student academic success and social emotional well being. </a:t>
            </a:r>
            <a:r>
              <a:rPr lang="en-US" b="1" dirty="0" smtClean="0">
                <a:solidFill>
                  <a:srgbClr val="008000"/>
                </a:solidFill>
              </a:rPr>
              <a:t>Evidence shows that these are concretely related!!  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Multi-Tiered System of supports </a:t>
            </a:r>
            <a:r>
              <a:rPr lang="en-US" dirty="0" smtClean="0"/>
              <a:t>that address academic, social emotional, and behavioral expectations and success. (Continuum of supports). </a:t>
            </a:r>
            <a:endParaRPr lang="en-US" dirty="0" smtClean="0"/>
          </a:p>
          <a:p>
            <a:r>
              <a:rPr lang="en-US" dirty="0" smtClean="0"/>
              <a:t>Early and proactive responses to prevention and intervention when recognizing symptoms of anxiety. </a:t>
            </a:r>
            <a:endParaRPr lang="en-US" dirty="0" smtClean="0"/>
          </a:p>
          <a:p>
            <a:r>
              <a:rPr lang="en-US" dirty="0" smtClean="0"/>
              <a:t>Positive School climate where students feels safe!!</a:t>
            </a:r>
            <a:r>
              <a:rPr lang="en-US" dirty="0" smtClean="0"/>
              <a:t> (</a:t>
            </a:r>
            <a:r>
              <a:rPr lang="en-US" dirty="0" smtClean="0"/>
              <a:t>Anxiety Level Down)!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Barriers within School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91" y="1492624"/>
            <a:ext cx="7744068" cy="4570413"/>
          </a:xfrm>
        </p:spPr>
        <p:txBody>
          <a:bodyPr>
            <a:normAutofit fontScale="85000" lnSpcReduction="20000"/>
          </a:bodyPr>
          <a:lstStyle/>
          <a:p>
            <a:r>
              <a:rPr lang="en-US" sz="2824" dirty="0" smtClean="0"/>
              <a:t>Unprepared &amp; lack of training for staff (information gap).</a:t>
            </a:r>
            <a:r>
              <a:rPr lang="en-US" sz="2824" dirty="0" smtClean="0"/>
              <a:t> </a:t>
            </a:r>
          </a:p>
          <a:p>
            <a:pPr lvl="1">
              <a:buNone/>
            </a:pPr>
            <a:r>
              <a:rPr lang="en-US" sz="2824" dirty="0" smtClean="0">
                <a:solidFill>
                  <a:srgbClr val="2C80AB"/>
                </a:solidFill>
              </a:rPr>
              <a:t>(Jodi)</a:t>
            </a:r>
          </a:p>
          <a:p>
            <a:r>
              <a:rPr lang="en-US" sz="2595" dirty="0" smtClean="0"/>
              <a:t>After the fact model of interventions (Reactive vs. Proactive).</a:t>
            </a:r>
            <a:r>
              <a:rPr lang="en-US" sz="2595" dirty="0" smtClean="0"/>
              <a:t> </a:t>
            </a:r>
          </a:p>
          <a:p>
            <a:r>
              <a:rPr lang="en-US" sz="2595" dirty="0" smtClean="0"/>
              <a:t>Mental </a:t>
            </a:r>
            <a:r>
              <a:rPr lang="en-US" sz="2595" dirty="0" smtClean="0"/>
              <a:t>Health barriers are often not detected, and sometimes difficult to assess. (Example = ADHD &amp; ODD vs. Complex Trauma and ACES</a:t>
            </a:r>
            <a:r>
              <a:rPr lang="en-US" sz="2595" dirty="0" smtClean="0"/>
              <a:t>)</a:t>
            </a:r>
          </a:p>
          <a:p>
            <a:r>
              <a:rPr lang="en-US" sz="2595" dirty="0" smtClean="0"/>
              <a:t>Students </a:t>
            </a:r>
            <a:r>
              <a:rPr lang="en-US" sz="2595" dirty="0" smtClean="0"/>
              <a:t>have gaps in educational skills and proficiency that do not get addressed.</a:t>
            </a:r>
            <a:r>
              <a:rPr lang="en-US" sz="2595" dirty="0" smtClean="0"/>
              <a:t> </a:t>
            </a:r>
            <a:r>
              <a:rPr lang="en-US" sz="2595" dirty="0" smtClean="0">
                <a:solidFill>
                  <a:srgbClr val="2C80AB"/>
                </a:solidFill>
              </a:rPr>
              <a:t>(</a:t>
            </a:r>
            <a:r>
              <a:rPr lang="en-US" sz="2595" dirty="0" err="1" smtClean="0">
                <a:solidFill>
                  <a:srgbClr val="2C80AB"/>
                </a:solidFill>
              </a:rPr>
              <a:t>Ramone</a:t>
            </a:r>
            <a:r>
              <a:rPr lang="en-US" sz="2595" dirty="0" smtClean="0">
                <a:solidFill>
                  <a:srgbClr val="2C80AB"/>
                </a:solidFill>
              </a:rPr>
              <a:t>)</a:t>
            </a:r>
          </a:p>
          <a:p>
            <a:r>
              <a:rPr lang="en-US" sz="2595" dirty="0" smtClean="0"/>
              <a:t>Many </a:t>
            </a:r>
            <a:r>
              <a:rPr lang="en-US" sz="2595" dirty="0" smtClean="0"/>
              <a:t>students in poverty and some minority groups are overrepresented in disciplinary action and special education. </a:t>
            </a:r>
          </a:p>
          <a:p>
            <a:pPr>
              <a:buNone/>
            </a:pPr>
            <a:r>
              <a:rPr lang="en-US" sz="2595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Informed MTSS</a:t>
            </a:r>
            <a:endParaRPr lang="en-US" dirty="0"/>
          </a:p>
        </p:txBody>
      </p:sp>
      <p:pic>
        <p:nvPicPr>
          <p:cNvPr id="4" name="Content Placeholder 3" descr="Screen Shot 2015-09-03 at 10.36.5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24" r="-4024"/>
          <a:stretch>
            <a:fillRect/>
          </a:stretch>
        </p:blipFill>
        <p:spPr>
          <a:xfrm>
            <a:off x="686004" y="1747837"/>
            <a:ext cx="7898302" cy="468602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80AB"/>
                </a:solidFill>
              </a:rPr>
              <a:t>Tier 1</a:t>
            </a:r>
            <a:endParaRPr lang="en-US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3731"/>
            <a:ext cx="7313613" cy="52564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Having an assessment lens of behavioral and social emotional </a:t>
            </a:r>
            <a:r>
              <a:rPr lang="en-US" b="1" dirty="0" smtClean="0"/>
              <a:t>barriers</a:t>
            </a:r>
          </a:p>
          <a:p>
            <a:r>
              <a:rPr lang="en-US" b="1" dirty="0" smtClean="0"/>
              <a:t>Evidence </a:t>
            </a:r>
            <a:r>
              <a:rPr lang="en-US" b="1" dirty="0" smtClean="0"/>
              <a:t>Based teaching practices that are consistent &amp; </a:t>
            </a:r>
            <a:r>
              <a:rPr lang="en-US" b="1" dirty="0" smtClean="0"/>
              <a:t>universal</a:t>
            </a:r>
          </a:p>
          <a:p>
            <a:pPr lvl="0"/>
            <a:r>
              <a:rPr lang="en-US" b="1" dirty="0" smtClean="0"/>
              <a:t>Safe Culture and School Environment</a:t>
            </a:r>
            <a:endParaRPr lang="en-US" b="1" dirty="0" smtClean="0"/>
          </a:p>
          <a:p>
            <a:pPr lvl="0"/>
            <a:r>
              <a:rPr lang="en-US" b="1" dirty="0" smtClean="0"/>
              <a:t>Consistent, predictable schedule and structure = Lowered anxiety</a:t>
            </a:r>
            <a:endParaRPr lang="en-US" b="1" dirty="0" smtClean="0"/>
          </a:p>
          <a:p>
            <a:pPr lvl="0"/>
            <a:r>
              <a:rPr lang="en-US" b="1" dirty="0" smtClean="0"/>
              <a:t>Family Engagement</a:t>
            </a:r>
            <a:endParaRPr lang="en-US" b="1" dirty="0" smtClean="0"/>
          </a:p>
          <a:p>
            <a:pPr lvl="0"/>
            <a:r>
              <a:rPr lang="en-US" b="1" dirty="0" smtClean="0"/>
              <a:t>Positive Relationships</a:t>
            </a:r>
            <a:endParaRPr lang="en-US" b="1" dirty="0" smtClean="0"/>
          </a:p>
          <a:p>
            <a:pPr lvl="0"/>
            <a:r>
              <a:rPr lang="en-US" b="1" dirty="0" smtClean="0"/>
              <a:t>Proactive Classroom management practices that decrease </a:t>
            </a:r>
            <a:r>
              <a:rPr lang="en-US" b="1" dirty="0" smtClean="0"/>
              <a:t>anxiety</a:t>
            </a:r>
          </a:p>
          <a:p>
            <a:r>
              <a:rPr lang="en-US" b="1" dirty="0" smtClean="0"/>
              <a:t>Data tracking and assessment system to monitor growth, stagnation, or regression (this may inform further need for additional interventions).</a:t>
            </a:r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80AB"/>
                </a:solidFill>
              </a:rPr>
              <a:t>Tier 2</a:t>
            </a:r>
            <a:endParaRPr lang="en-US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54" y="1251544"/>
            <a:ext cx="7842681" cy="47996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 group interventions that promote social emotional well being, and growth (Emotion Regulation).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Social Skills groups that promote pro-social applicable skills and healthy relationships. </a:t>
            </a:r>
            <a:endParaRPr lang="en-US" dirty="0" smtClean="0"/>
          </a:p>
          <a:p>
            <a:r>
              <a:rPr lang="en-US" dirty="0" smtClean="0"/>
              <a:t>Check and Connect (modifiable)</a:t>
            </a:r>
            <a:endParaRPr lang="en-US" dirty="0" smtClean="0"/>
          </a:p>
          <a:p>
            <a:r>
              <a:rPr lang="en-US" dirty="0" smtClean="0"/>
              <a:t>Concrete needs support (Family support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ts val="2000"/>
              </a:spcBef>
            </a:pPr>
            <a:r>
              <a:rPr lang="en-US" sz="2000" dirty="0" smtClean="0"/>
              <a:t>Academic Supports  (Tutoring</a:t>
            </a:r>
            <a:r>
              <a:rPr lang="en-US" sz="2000" dirty="0" smtClean="0"/>
              <a:t>)</a:t>
            </a:r>
            <a:endParaRPr lang="en-US" dirty="0" smtClean="0"/>
          </a:p>
          <a:p>
            <a:r>
              <a:rPr lang="en-US" sz="2000" dirty="0" smtClean="0"/>
              <a:t>Data tracking and assessment system to monitor growth or stagnation (this may inform further need for additional interventions).</a:t>
            </a:r>
            <a:endParaRPr lang="en-US" sz="2000" dirty="0" smtClean="0"/>
          </a:p>
          <a:p>
            <a:pPr lvl="1"/>
            <a:r>
              <a:rPr lang="en-US" sz="1600" dirty="0" smtClean="0"/>
              <a:t>Mood </a:t>
            </a:r>
            <a:r>
              <a:rPr lang="en-US" sz="1600" dirty="0" smtClean="0"/>
              <a:t>Questionnaire</a:t>
            </a:r>
          </a:p>
          <a:p>
            <a:pPr lvl="1"/>
            <a:r>
              <a:rPr lang="en-US" sz="1600" dirty="0" smtClean="0"/>
              <a:t>Mood and Feelings Questionnaire</a:t>
            </a:r>
          </a:p>
          <a:p>
            <a:pPr lvl="1"/>
            <a:r>
              <a:rPr lang="en-US" sz="1600" dirty="0" err="1" smtClean="0"/>
              <a:t>Zung</a:t>
            </a:r>
            <a:r>
              <a:rPr lang="en-US" sz="1600" dirty="0" smtClean="0"/>
              <a:t> Anxiety </a:t>
            </a:r>
            <a:r>
              <a:rPr lang="en-US" sz="1600" dirty="0" smtClean="0"/>
              <a:t>Scale</a:t>
            </a:r>
          </a:p>
          <a:p>
            <a:pPr lvl="1"/>
            <a:r>
              <a:rPr lang="en-US" sz="1600" dirty="0" smtClean="0"/>
              <a:t>Beck depression Inventory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80AB"/>
                </a:solidFill>
              </a:rPr>
              <a:t>Tier 3</a:t>
            </a:r>
            <a:endParaRPr lang="en-US" dirty="0">
              <a:solidFill>
                <a:srgbClr val="2C80A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32" y="1353522"/>
            <a:ext cx="7879762" cy="5006178"/>
          </a:xfrm>
        </p:spPr>
        <p:txBody>
          <a:bodyPr/>
          <a:lstStyle/>
          <a:p>
            <a:r>
              <a:rPr lang="en-US" dirty="0" smtClean="0"/>
              <a:t>FBA = Functional Behavior Assessment</a:t>
            </a:r>
            <a:endParaRPr lang="en-US" dirty="0" smtClean="0"/>
          </a:p>
          <a:p>
            <a:pPr lvl="0"/>
            <a:r>
              <a:rPr lang="en-US" dirty="0" smtClean="0"/>
              <a:t>504;s = Accommodation relating to a disability</a:t>
            </a:r>
            <a:endParaRPr lang="en-US" dirty="0" smtClean="0"/>
          </a:p>
          <a:p>
            <a:r>
              <a:rPr lang="en-US" dirty="0" smtClean="0"/>
              <a:t>BIP = Behavior Intervention Plan</a:t>
            </a:r>
            <a:endParaRPr lang="en-US" dirty="0" smtClean="0"/>
          </a:p>
          <a:p>
            <a:pPr lvl="0"/>
            <a:r>
              <a:rPr lang="en-US" dirty="0" smtClean="0"/>
              <a:t>IEP = Individual Educational Plan</a:t>
            </a:r>
            <a:endParaRPr lang="en-US" dirty="0" smtClean="0"/>
          </a:p>
          <a:p>
            <a:pPr lvl="0"/>
            <a:r>
              <a:rPr lang="en-US" dirty="0" smtClean="0"/>
              <a:t>Referral to Mental Health Provider</a:t>
            </a:r>
            <a:endParaRPr lang="en-US" dirty="0" smtClean="0"/>
          </a:p>
          <a:p>
            <a:pPr lvl="0"/>
            <a:r>
              <a:rPr lang="en-US" dirty="0" smtClean="0"/>
              <a:t>Mental Health Assessment and </a:t>
            </a:r>
            <a:r>
              <a:rPr lang="en-US" dirty="0" err="1" smtClean="0"/>
              <a:t>Dx</a:t>
            </a:r>
            <a:r>
              <a:rPr lang="en-US" dirty="0" smtClean="0"/>
              <a:t> (CBCL)</a:t>
            </a:r>
            <a:endParaRPr lang="en-US" dirty="0" smtClean="0"/>
          </a:p>
          <a:p>
            <a:pPr lvl="0"/>
            <a:r>
              <a:rPr lang="en-US" dirty="0" smtClean="0"/>
              <a:t>Counseling Support (Cognitive Behavioral Approach)</a:t>
            </a:r>
            <a:endParaRPr lang="en-US" dirty="0" smtClean="0"/>
          </a:p>
          <a:p>
            <a:pPr lvl="0"/>
            <a:r>
              <a:rPr lang="en-US" dirty="0" smtClean="0"/>
              <a:t>Wraparound supports (Multi-systemic Approach)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Expectations With Support</a:t>
            </a:r>
            <a:endParaRPr lang="en-US" sz="4000" dirty="0"/>
          </a:p>
        </p:txBody>
      </p:sp>
      <p:pic>
        <p:nvPicPr>
          <p:cNvPr id="4" name="Content Placeholder 3" descr="905cb2b847344cca93c3831eed25da7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258" r="-14258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Expectations with Support: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clear and set expectations the student has a goal to aim for that is predictable.</a:t>
            </a:r>
            <a:endParaRPr lang="en-US" dirty="0" smtClean="0"/>
          </a:p>
          <a:p>
            <a:r>
              <a:rPr lang="en-US" dirty="0" smtClean="0"/>
              <a:t>When the child meets the expectation, they develop a positive sense of accomplishment and positive sense of self.</a:t>
            </a:r>
            <a:endParaRPr lang="en-US" dirty="0" smtClean="0"/>
          </a:p>
          <a:p>
            <a:r>
              <a:rPr lang="en-US" dirty="0" smtClean="0"/>
              <a:t>Children develop independent skills</a:t>
            </a:r>
            <a:endParaRPr lang="en-US" dirty="0" smtClean="0"/>
          </a:p>
          <a:p>
            <a:r>
              <a:rPr lang="en-US" dirty="0" smtClean="0"/>
              <a:t>Giving children support “a boost” is appropriate. </a:t>
            </a:r>
            <a:endParaRPr lang="en-US" dirty="0" smtClean="0"/>
          </a:p>
          <a:p>
            <a:r>
              <a:rPr lang="en-US" dirty="0" smtClean="0"/>
              <a:t>Too much support does not allow growth.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28601"/>
            <a:ext cx="8045450" cy="1264024"/>
          </a:xfrm>
        </p:spPr>
        <p:txBody>
          <a:bodyPr/>
          <a:lstStyle/>
          <a:p>
            <a:r>
              <a:rPr lang="en-US" sz="3200" dirty="0" smtClean="0"/>
              <a:t>Children succeed with teachers/staff who: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1750"/>
            <a:ext cx="7313613" cy="47494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understand the importance of being Authoritative</a:t>
            </a:r>
            <a:endParaRPr lang="en-US" dirty="0" smtClean="0"/>
          </a:p>
          <a:p>
            <a:r>
              <a:rPr lang="en-US" dirty="0" smtClean="0"/>
              <a:t>Who can manage their own behavior and emotions (not get tipped over)</a:t>
            </a:r>
            <a:endParaRPr lang="en-US" dirty="0" smtClean="0"/>
          </a:p>
          <a:p>
            <a:r>
              <a:rPr lang="en-US" dirty="0" smtClean="0"/>
              <a:t>Who can manage and tolerate children's behavior</a:t>
            </a:r>
            <a:endParaRPr lang="en-US" dirty="0" smtClean="0"/>
          </a:p>
          <a:p>
            <a:r>
              <a:rPr lang="en-US" dirty="0" smtClean="0"/>
              <a:t>Who can provide acceptance</a:t>
            </a:r>
            <a:endParaRPr lang="en-US" dirty="0" smtClean="0"/>
          </a:p>
          <a:p>
            <a:r>
              <a:rPr lang="en-US" dirty="0" smtClean="0"/>
              <a:t>Who know the difference between being authoritative and authoritarian</a:t>
            </a:r>
            <a:endParaRPr lang="en-US" dirty="0" smtClean="0"/>
          </a:p>
          <a:p>
            <a:r>
              <a:rPr lang="en-US" dirty="0" smtClean="0"/>
              <a:t>Have an adequate support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Who have a clear sense of their own identity and how they facilitate the safe structure of a classroom for everybody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726281"/>
          </a:xfrm>
        </p:spPr>
        <p:txBody>
          <a:bodyPr/>
          <a:lstStyle/>
          <a:p>
            <a:r>
              <a:rPr lang="en-US" sz="3500" dirty="0" smtClean="0"/>
              <a:t>Trauma </a:t>
            </a:r>
            <a:r>
              <a:rPr lang="en-US" sz="3500" dirty="0" smtClean="0"/>
              <a:t>Informed Educational Model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54882"/>
            <a:ext cx="7313613" cy="5673668"/>
          </a:xfrm>
        </p:spPr>
        <p:txBody>
          <a:bodyPr>
            <a:normAutofit fontScale="55000" lnSpcReduction="20000"/>
          </a:bodyPr>
          <a:lstStyle/>
          <a:p>
            <a:pPr marL="36576" indent="0" algn="ctr">
              <a:buNone/>
            </a:pPr>
            <a:r>
              <a:rPr lang="en-US" sz="3097" b="1" u="sng" dirty="0" smtClean="0">
                <a:solidFill>
                  <a:schemeClr val="accent1"/>
                </a:solidFill>
              </a:rPr>
              <a:t>Phase I</a:t>
            </a:r>
            <a:r>
              <a:rPr lang="en-US" sz="3097" b="1" u="sng" dirty="0" smtClean="0">
                <a:solidFill>
                  <a:schemeClr val="accent1"/>
                </a:solidFill>
              </a:rPr>
              <a:t> </a:t>
            </a:r>
            <a:endParaRPr lang="en-US" sz="3097" b="1" dirty="0" smtClean="0">
              <a:solidFill>
                <a:schemeClr val="accent1"/>
              </a:solidFill>
            </a:endParaRPr>
          </a:p>
          <a:p>
            <a:pPr marL="36576" indent="0" algn="ctr"/>
            <a:r>
              <a:rPr lang="en-US" sz="3273" dirty="0" smtClean="0">
                <a:solidFill>
                  <a:srgbClr val="4C5A6A"/>
                </a:solidFill>
              </a:rPr>
              <a:t>Education of ACES and Complex Trauma</a:t>
            </a:r>
          </a:p>
          <a:p>
            <a:pPr marL="36576" indent="0" algn="ctr"/>
            <a:r>
              <a:rPr lang="en-US" sz="3273" dirty="0" smtClean="0">
                <a:solidFill>
                  <a:srgbClr val="4C5A6A"/>
                </a:solidFill>
              </a:rPr>
              <a:t>How does trauma impact student learning</a:t>
            </a:r>
          </a:p>
          <a:p>
            <a:pPr marL="36576" indent="0" algn="ctr">
              <a:buNone/>
            </a:pPr>
            <a:r>
              <a:rPr lang="en-US" sz="3571" b="1" u="sng" dirty="0" smtClean="0">
                <a:solidFill>
                  <a:srgbClr val="F7901E"/>
                </a:solidFill>
              </a:rPr>
              <a:t>P</a:t>
            </a:r>
            <a:r>
              <a:rPr lang="en-US" sz="3097" b="1" u="sng" dirty="0" smtClean="0">
                <a:solidFill>
                  <a:srgbClr val="F7901E"/>
                </a:solidFill>
              </a:rPr>
              <a:t>hase II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Teaching and diagnosing practices in an MTSS or RTI model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Family collaboration and engagement</a:t>
            </a:r>
          </a:p>
          <a:p>
            <a:pPr marL="36576" indent="0" algn="ctr">
              <a:buNone/>
            </a:pPr>
            <a:r>
              <a:rPr lang="en-US" sz="2857" b="1" u="sng" dirty="0" smtClean="0">
                <a:solidFill>
                  <a:srgbClr val="F7901E"/>
                </a:solidFill>
              </a:rPr>
              <a:t>Phase III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Tiered interventions in an MTSS Model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Usage of Assessment tools to track data related to social emotional, and academic growth</a:t>
            </a:r>
          </a:p>
          <a:p>
            <a:pPr marL="36576" indent="0" algn="ctr">
              <a:buNone/>
            </a:pPr>
            <a:r>
              <a:rPr lang="en-US" sz="2880" b="1" u="sng" dirty="0" smtClean="0">
                <a:solidFill>
                  <a:srgbClr val="F7901E"/>
                </a:solidFill>
              </a:rPr>
              <a:t>Phase IV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Walkthrough and reassessing of practices and interventions</a:t>
            </a:r>
          </a:p>
          <a:p>
            <a:pPr marL="36576" indent="0" algn="ctr"/>
            <a:r>
              <a:rPr lang="en-US" sz="2880" dirty="0" smtClean="0">
                <a:solidFill>
                  <a:srgbClr val="4C5A6A"/>
                </a:solidFill>
              </a:rPr>
              <a:t>Reimplementation of practices</a:t>
            </a:r>
          </a:p>
          <a:p>
            <a:pPr marL="36576" indent="0"/>
            <a:endParaRPr lang="en-US" sz="28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Concrete Practices That Work: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Predictability in the Classroom and school environment</a:t>
            </a:r>
            <a:endParaRPr lang="en-US" dirty="0" smtClean="0"/>
          </a:p>
          <a:p>
            <a:r>
              <a:rPr lang="en-US" dirty="0" smtClean="0"/>
              <a:t>Have Expectations and Help Students meet them (Resilience Building)</a:t>
            </a:r>
            <a:endParaRPr lang="en-US" dirty="0" smtClean="0"/>
          </a:p>
          <a:p>
            <a:r>
              <a:rPr lang="en-US" dirty="0" smtClean="0"/>
              <a:t>Clear Directives / Precise Words to minimize questioning</a:t>
            </a:r>
            <a:endParaRPr lang="en-US" dirty="0" smtClean="0"/>
          </a:p>
          <a:p>
            <a:r>
              <a:rPr lang="en-US" dirty="0" smtClean="0"/>
              <a:t>Neutral Tone of Voice and Directives (antennas are up)</a:t>
            </a:r>
            <a:endParaRPr lang="en-US" dirty="0" smtClean="0"/>
          </a:p>
          <a:p>
            <a:r>
              <a:rPr lang="en-US" dirty="0" smtClean="0"/>
              <a:t>Neutral Expression on face (again, antennas are up)</a:t>
            </a:r>
            <a:endParaRPr lang="en-US" dirty="0" smtClean="0"/>
          </a:p>
          <a:p>
            <a:r>
              <a:rPr lang="en-US" dirty="0" smtClean="0"/>
              <a:t>Don’t Over Direct / Make a Directive and Step Away / Hold the </a:t>
            </a:r>
          </a:p>
          <a:p>
            <a:r>
              <a:rPr lang="en-US" dirty="0" smtClean="0"/>
              <a:t>Line  </a:t>
            </a:r>
            <a:endParaRPr lang="en-US" dirty="0" smtClean="0"/>
          </a:p>
          <a:p>
            <a:r>
              <a:rPr lang="en-US" dirty="0" smtClean="0"/>
              <a:t>Strength Based Approach – Directives that set up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Feel free to contact me!! </a:t>
            </a:r>
          </a:p>
          <a:p>
            <a:pPr>
              <a:buNone/>
            </a:pPr>
            <a:r>
              <a:rPr lang="en-US" sz="3200" dirty="0" smtClean="0"/>
              <a:t>David Lewis MA, LMHC, CMHS</a:t>
            </a:r>
          </a:p>
          <a:p>
            <a:pPr>
              <a:buNone/>
            </a:pPr>
            <a:r>
              <a:rPr lang="en-US" sz="3200" dirty="0" smtClean="0"/>
              <a:t>PH: 206.579.3810</a:t>
            </a:r>
          </a:p>
          <a:p>
            <a:pPr>
              <a:buNone/>
            </a:pPr>
            <a:r>
              <a:rPr lang="en-US" sz="3200" dirty="0" smtClean="0"/>
              <a:t>Email: </a:t>
            </a:r>
            <a:r>
              <a:rPr lang="en-US" sz="3200" dirty="0" err="1" smtClean="0"/>
              <a:t>DavidLPsychology@Gmail.com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1543"/>
            <a:ext cx="7313613" cy="5339923"/>
          </a:xfrm>
        </p:spPr>
        <p:txBody>
          <a:bodyPr/>
          <a:lstStyle/>
          <a:p>
            <a:pPr lvl="0">
              <a:buClr>
                <a:srgbClr val="6EA0B0"/>
              </a:buClr>
            </a:pPr>
            <a:r>
              <a:rPr lang="en-US" sz="2800" b="1" dirty="0" smtClean="0">
                <a:solidFill>
                  <a:srgbClr val="2C80AB"/>
                </a:solidFill>
              </a:rPr>
              <a:t>Traumatic </a:t>
            </a:r>
            <a:r>
              <a:rPr lang="en-US" sz="2800" b="1" dirty="0" smtClean="0">
                <a:solidFill>
                  <a:srgbClr val="2C80AB"/>
                </a:solidFill>
              </a:rPr>
              <a:t>Event </a:t>
            </a:r>
            <a:r>
              <a:rPr lang="en-US" sz="2800" dirty="0" smtClean="0">
                <a:solidFill>
                  <a:srgbClr val="2C80AB"/>
                </a:solidFill>
              </a:rPr>
              <a:t>– an experience that causes physical, emotional, psychological distress or harm. </a:t>
            </a:r>
            <a:r>
              <a:rPr lang="en-US" dirty="0" smtClean="0">
                <a:solidFill>
                  <a:srgbClr val="2C80AB"/>
                </a:solidFill>
              </a:rPr>
              <a:t> </a:t>
            </a:r>
          </a:p>
          <a:p>
            <a:pPr lvl="0">
              <a:buClr>
                <a:srgbClr val="6EA0B0"/>
              </a:buCl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An ongoing event that is perceived and experienced as a threat to ones safety, or to the stability of ones world. </a:t>
            </a:r>
          </a:p>
          <a:p>
            <a:pPr lvl="0">
              <a:buClr>
                <a:srgbClr val="6EA0B0"/>
              </a:buClr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ACE (Adverse Childhood Experience)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-Ongoing traumatic experiences in a child’s life before the age of 18. </a:t>
            </a:r>
          </a:p>
          <a:p>
            <a:pPr lvl="0">
              <a:buClr>
                <a:srgbClr val="6EA0B0"/>
              </a:buCl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	The experiences have the capacity to impact children into adulthood.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are Adverse Childhood Experiences (</a:t>
            </a:r>
            <a:r>
              <a:rPr lang="en-US" sz="4400" dirty="0" err="1" smtClean="0"/>
              <a:t>ACEs</a:t>
            </a:r>
            <a:r>
              <a:rPr lang="en-US" sz="4400" dirty="0" smtClean="0"/>
              <a:t>)?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Growing up (prior to age 18) in a household with:</a:t>
            </a:r>
          </a:p>
          <a:p>
            <a:pPr lvl="1"/>
            <a:r>
              <a:rPr lang="en-US" sz="2800" dirty="0" smtClean="0"/>
              <a:t>Recurrent Physical Abuse</a:t>
            </a:r>
          </a:p>
          <a:p>
            <a:pPr lvl="1"/>
            <a:r>
              <a:rPr lang="en-US" sz="2800" dirty="0" smtClean="0"/>
              <a:t>Recurrent Emotional Abuse</a:t>
            </a:r>
          </a:p>
          <a:p>
            <a:pPr lvl="1"/>
            <a:r>
              <a:rPr lang="en-US" sz="2800" dirty="0" smtClean="0"/>
              <a:t>Sexual Abuse</a:t>
            </a:r>
          </a:p>
          <a:p>
            <a:pPr lvl="1"/>
            <a:r>
              <a:rPr lang="en-US" sz="2800" dirty="0" smtClean="0"/>
              <a:t>Emotional or Physical </a:t>
            </a:r>
            <a:r>
              <a:rPr lang="en-US" sz="2800" dirty="0" smtClean="0"/>
              <a:t>Neglect	</a:t>
            </a:r>
            <a:endParaRPr lang="en-US" sz="2800" dirty="0"/>
          </a:p>
        </p:txBody>
      </p:sp>
      <p:pic>
        <p:nvPicPr>
          <p:cNvPr id="4" name="Picture 3" descr="th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04" y="4116190"/>
            <a:ext cx="1927947" cy="22163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are at Risk For:</a:t>
            </a:r>
            <a:endParaRPr lang="en-US" dirty="0"/>
          </a:p>
        </p:txBody>
      </p:sp>
      <p:pic>
        <p:nvPicPr>
          <p:cNvPr id="4" name="Content Placeholder 3" descr="6975b6997bfa85399822f479c7e7df63.jp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lum bright="-10000" contrast="18000"/>
          </a:blip>
          <a:srcRect l="-8568" r="-8568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Toxic Stress, </a:t>
            </a:r>
            <a:r>
              <a:rPr lang="en-US" sz="3200" dirty="0" err="1" smtClean="0"/>
              <a:t>ACEs</a:t>
            </a:r>
            <a:r>
              <a:rPr lang="en-US" sz="3600" dirty="0" smtClean="0"/>
              <a:t>, </a:t>
            </a:r>
            <a:r>
              <a:rPr lang="en-US" sz="3200" dirty="0" smtClean="0"/>
              <a:t>Complex</a:t>
            </a:r>
            <a:r>
              <a:rPr lang="en-US" sz="3600" dirty="0" smtClean="0"/>
              <a:t> Trauma: </a:t>
            </a:r>
            <a:r>
              <a:rPr lang="en-US" sz="3200" dirty="0" smtClean="0"/>
              <a:t>What does it all mean?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262" y="1612171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Individual Characteristics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Toxic 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4208506"/>
          </a:xfrm>
        </p:spPr>
        <p:txBody>
          <a:bodyPr/>
          <a:lstStyle/>
          <a:p>
            <a:r>
              <a:rPr lang="en-US" dirty="0" smtClean="0"/>
              <a:t>Impulsive</a:t>
            </a:r>
          </a:p>
          <a:p>
            <a:r>
              <a:rPr lang="en-US" dirty="0" smtClean="0"/>
              <a:t>Hyper Vigilant</a:t>
            </a:r>
          </a:p>
          <a:p>
            <a:r>
              <a:rPr lang="en-US" dirty="0" smtClean="0"/>
              <a:t>Hyper Reactive</a:t>
            </a:r>
          </a:p>
          <a:p>
            <a:r>
              <a:rPr lang="en-US" dirty="0" smtClean="0"/>
              <a:t>Hard to shift Gears</a:t>
            </a:r>
          </a:p>
          <a:p>
            <a:r>
              <a:rPr lang="en-US" i="1" dirty="0" smtClean="0"/>
              <a:t>Withdrawn</a:t>
            </a:r>
          </a:p>
          <a:p>
            <a:r>
              <a:rPr lang="en-US" i="1" dirty="0" smtClean="0"/>
              <a:t>Emotionally Detached</a:t>
            </a:r>
          </a:p>
          <a:p>
            <a:r>
              <a:rPr lang="en-US" i="1" dirty="0" smtClean="0"/>
              <a:t>Numb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Protective Content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4208506"/>
          </a:xfrm>
        </p:spPr>
        <p:txBody>
          <a:bodyPr/>
          <a:lstStyle/>
          <a:p>
            <a:r>
              <a:rPr lang="en-US" dirty="0" smtClean="0"/>
              <a:t>Laid Back</a:t>
            </a:r>
          </a:p>
          <a:p>
            <a:r>
              <a:rPr lang="en-US" dirty="0" smtClean="0"/>
              <a:t>Relationship Orientated</a:t>
            </a:r>
          </a:p>
          <a:p>
            <a:r>
              <a:rPr lang="en-US" dirty="0" smtClean="0"/>
              <a:t>Reflective</a:t>
            </a:r>
          </a:p>
          <a:p>
            <a:r>
              <a:rPr lang="en-US" dirty="0" smtClean="0"/>
              <a:t>Able to shift Focus</a:t>
            </a:r>
          </a:p>
          <a:p>
            <a:r>
              <a:rPr lang="en-US" dirty="0" smtClean="0"/>
              <a:t>Can seize Opportunities</a:t>
            </a:r>
          </a:p>
          <a:p>
            <a:r>
              <a:rPr lang="en-US" dirty="0" smtClean="0"/>
              <a:t>Can follow the process over seeking power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Stress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Simple Trauma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4106528"/>
          </a:xfrm>
        </p:spPr>
        <p:txBody>
          <a:bodyPr/>
          <a:lstStyle/>
          <a:p>
            <a:r>
              <a:rPr lang="en-US" dirty="0" smtClean="0"/>
              <a:t>Car Accident</a:t>
            </a:r>
          </a:p>
          <a:p>
            <a:r>
              <a:rPr lang="en-US" dirty="0" smtClean="0"/>
              <a:t>House Fire</a:t>
            </a:r>
          </a:p>
          <a:p>
            <a:r>
              <a:rPr lang="en-US" dirty="0" smtClean="0"/>
              <a:t>Earthquake</a:t>
            </a:r>
          </a:p>
          <a:p>
            <a:r>
              <a:rPr lang="en-US" dirty="0" smtClean="0"/>
              <a:t>One time victim of a crime</a:t>
            </a:r>
          </a:p>
          <a:p>
            <a:r>
              <a:rPr lang="en-US" dirty="0" smtClean="0"/>
              <a:t>Physical Injury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Complex Trauma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4106528"/>
          </a:xfrm>
        </p:spPr>
        <p:txBody>
          <a:bodyPr/>
          <a:lstStyle/>
          <a:p>
            <a:r>
              <a:rPr lang="en-US" dirty="0" smtClean="0"/>
              <a:t>Ongoing </a:t>
            </a:r>
            <a:r>
              <a:rPr lang="en-US" dirty="0" err="1" smtClean="0"/>
              <a:t>Physcial</a:t>
            </a:r>
            <a:r>
              <a:rPr lang="en-US" dirty="0" smtClean="0"/>
              <a:t> Abuse</a:t>
            </a:r>
          </a:p>
          <a:p>
            <a:r>
              <a:rPr lang="en-US" dirty="0" smtClean="0"/>
              <a:t>Emotional Abuse</a:t>
            </a:r>
          </a:p>
          <a:p>
            <a:r>
              <a:rPr lang="en-US" dirty="0" smtClean="0"/>
              <a:t>Domestic Abuse</a:t>
            </a:r>
          </a:p>
          <a:p>
            <a:r>
              <a:rPr lang="en-US" dirty="0" smtClean="0"/>
              <a:t>Untreated Mental Illness (Impacts parenting)</a:t>
            </a:r>
          </a:p>
          <a:p>
            <a:r>
              <a:rPr lang="en-US" dirty="0" smtClean="0"/>
              <a:t>Sexual Abuse</a:t>
            </a:r>
          </a:p>
          <a:p>
            <a:r>
              <a:rPr lang="en-US" dirty="0" smtClean="0"/>
              <a:t>Placement Disruptions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454</TotalTime>
  <Words>1543</Words>
  <Application>Microsoft Macintosh PowerPoint</Application>
  <PresentationFormat>On-screen Show (4:3)</PresentationFormat>
  <Paragraphs>232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Studio</vt:lpstr>
      <vt:lpstr> Trauma-Informed Assessment Practices and Interventions WASSW October 17, 2015   David Lewis MA,LMHC, CMHS Licensed Mental Health Clinician Child Mental Health Specialist</vt:lpstr>
      <vt:lpstr>Today’s Agenda</vt:lpstr>
      <vt:lpstr>Trauma Informed Educational Model</vt:lpstr>
      <vt:lpstr>What is Trauma?</vt:lpstr>
      <vt:lpstr>What are Adverse Childhood Experiences (ACEs)?</vt:lpstr>
      <vt:lpstr>Children are at Risk For:</vt:lpstr>
      <vt:lpstr>Toxic Stress, ACEs, Complex Trauma: What does it all mean?</vt:lpstr>
      <vt:lpstr>Individual Characteristics</vt:lpstr>
      <vt:lpstr>Toxic Stress</vt:lpstr>
      <vt:lpstr>Toxic Stress</vt:lpstr>
      <vt:lpstr> Imbalance in Brain Development </vt:lpstr>
      <vt:lpstr>Causes of Toxic Stress </vt:lpstr>
      <vt:lpstr>Reactions to Traumatic &amp; Stressful Events</vt:lpstr>
      <vt:lpstr>Trauma Social Responses</vt:lpstr>
      <vt:lpstr>Trauma and Relationships</vt:lpstr>
      <vt:lpstr>Trauma Social Responses</vt:lpstr>
      <vt:lpstr>Counterbalance to Trauma</vt:lpstr>
      <vt:lpstr>ARC Model – the 3 most important factors for all children. </vt:lpstr>
      <vt:lpstr>Protective Factors</vt:lpstr>
      <vt:lpstr>Slide 20</vt:lpstr>
      <vt:lpstr>Trauma Informed School Environment</vt:lpstr>
      <vt:lpstr>Barriers within School Systems</vt:lpstr>
      <vt:lpstr>Trauma Informed MTSS</vt:lpstr>
      <vt:lpstr>Tier 1</vt:lpstr>
      <vt:lpstr>Tier 2</vt:lpstr>
      <vt:lpstr>Tier 3</vt:lpstr>
      <vt:lpstr>High Expectations With Support</vt:lpstr>
      <vt:lpstr>High Expectations with Support:</vt:lpstr>
      <vt:lpstr>Children succeed with teachers/staff who:</vt:lpstr>
      <vt:lpstr>Concrete Practices That Work:</vt:lpstr>
      <vt:lpstr>Any Questions? </vt:lpstr>
    </vt:vector>
  </TitlesOfParts>
  <Company>David Lewis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Trauma-Informed Educational Practices: Practices and Interventions WSSW October 17, 2015   David Lewis MA, LMHC, CMHS Licensed Mental Health Clinician Child Mental Health Specialist</dc:title>
  <dc:creator>David  Lewis</dc:creator>
  <cp:lastModifiedBy>David  Lewis</cp:lastModifiedBy>
  <cp:revision>33</cp:revision>
  <dcterms:created xsi:type="dcterms:W3CDTF">2015-10-14T23:22:28Z</dcterms:created>
  <dcterms:modified xsi:type="dcterms:W3CDTF">2015-10-15T06:57:18Z</dcterms:modified>
</cp:coreProperties>
</file>