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258" r:id="rId4"/>
    <p:sldId id="259" r:id="rId5"/>
    <p:sldId id="260" r:id="rId6"/>
    <p:sldId id="265" r:id="rId7"/>
    <p:sldId id="261" r:id="rId8"/>
    <p:sldId id="262" r:id="rId9"/>
    <p:sldId id="263" r:id="rId10"/>
    <p:sldId id="264" r:id="rId11"/>
    <p:sldId id="267" r:id="rId12"/>
    <p:sldId id="270" r:id="rId13"/>
    <p:sldId id="271" r:id="rId14"/>
    <p:sldId id="272" r:id="rId15"/>
    <p:sldId id="273" r:id="rId16"/>
    <p:sldId id="291" r:id="rId17"/>
    <p:sldId id="274" r:id="rId18"/>
    <p:sldId id="293" r:id="rId19"/>
    <p:sldId id="292" r:id="rId20"/>
    <p:sldId id="296" r:id="rId21"/>
    <p:sldId id="297" r:id="rId22"/>
    <p:sldId id="289" r:id="rId23"/>
    <p:sldId id="288" r:id="rId24"/>
    <p:sldId id="281" r:id="rId25"/>
    <p:sldId id="282" r:id="rId26"/>
    <p:sldId id="280" r:id="rId27"/>
    <p:sldId id="284" r:id="rId28"/>
    <p:sldId id="29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571" autoAdjust="0"/>
  </p:normalViewPr>
  <p:slideViewPr>
    <p:cSldViewPr snapToGrid="0">
      <p:cViewPr varScale="1">
        <p:scale>
          <a:sx n="81" d="100"/>
          <a:sy n="81" d="100"/>
        </p:scale>
        <p:origin x="12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235D3B-35C5-44C3-9523-BA13C163F7E5}"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9EB6C0E5-50E9-4641-9CA2-1494A15B19F5}">
      <dgm:prSet phldrT="[Text]"/>
      <dgm:spPr/>
      <dgm:t>
        <a:bodyPr/>
        <a:lstStyle/>
        <a:p>
          <a:r>
            <a:rPr lang="en-US" dirty="0" smtClean="0"/>
            <a:t>Depression </a:t>
          </a:r>
          <a:endParaRPr lang="en-US" dirty="0"/>
        </a:p>
      </dgm:t>
    </dgm:pt>
    <dgm:pt modelId="{55A7C654-1EF0-4F7D-A2C5-7E202067A42A}" type="parTrans" cxnId="{EEDD9D7A-9B55-44D2-B38E-66FB0EFE0F62}">
      <dgm:prSet/>
      <dgm:spPr/>
      <dgm:t>
        <a:bodyPr/>
        <a:lstStyle/>
        <a:p>
          <a:endParaRPr lang="en-US"/>
        </a:p>
      </dgm:t>
    </dgm:pt>
    <dgm:pt modelId="{6AE0393A-F3D5-4971-A1C6-E41376831562}" type="sibTrans" cxnId="{EEDD9D7A-9B55-44D2-B38E-66FB0EFE0F62}">
      <dgm:prSet/>
      <dgm:spPr/>
      <dgm:t>
        <a:bodyPr/>
        <a:lstStyle/>
        <a:p>
          <a:endParaRPr lang="en-US"/>
        </a:p>
      </dgm:t>
    </dgm:pt>
    <dgm:pt modelId="{89A33BEC-C601-4489-B4F3-A9891853BE99}">
      <dgm:prSet phldrT="[Text]"/>
      <dgm:spPr/>
      <dgm:t>
        <a:bodyPr/>
        <a:lstStyle/>
        <a:p>
          <a:r>
            <a:rPr lang="en-US" dirty="0" smtClean="0"/>
            <a:t>Social Anxiety</a:t>
          </a:r>
          <a:endParaRPr lang="en-US" dirty="0"/>
        </a:p>
      </dgm:t>
    </dgm:pt>
    <dgm:pt modelId="{AE301C6C-B438-4F1F-A5BF-532595CA1E84}" type="parTrans" cxnId="{C54D50B1-56BD-4BAE-9F6A-64E38A3793FD}">
      <dgm:prSet/>
      <dgm:spPr/>
      <dgm:t>
        <a:bodyPr/>
        <a:lstStyle/>
        <a:p>
          <a:endParaRPr lang="en-US"/>
        </a:p>
      </dgm:t>
    </dgm:pt>
    <dgm:pt modelId="{24463148-510A-446E-9D40-9882990E7CB3}" type="sibTrans" cxnId="{C54D50B1-56BD-4BAE-9F6A-64E38A3793FD}">
      <dgm:prSet/>
      <dgm:spPr/>
      <dgm:t>
        <a:bodyPr/>
        <a:lstStyle/>
        <a:p>
          <a:endParaRPr lang="en-US"/>
        </a:p>
      </dgm:t>
    </dgm:pt>
    <dgm:pt modelId="{C28C7059-1001-4A42-B902-B0773BC2EEE0}">
      <dgm:prSet phldrT="[Text]"/>
      <dgm:spPr/>
      <dgm:t>
        <a:bodyPr/>
        <a:lstStyle/>
        <a:p>
          <a:r>
            <a:rPr lang="en-US" dirty="0" smtClean="0"/>
            <a:t>Low Self-Esteem</a:t>
          </a:r>
          <a:endParaRPr lang="en-US" dirty="0"/>
        </a:p>
      </dgm:t>
    </dgm:pt>
    <dgm:pt modelId="{8E867A3B-1001-4EFA-ADE3-59DE682B8205}" type="parTrans" cxnId="{07A6A3A5-C8A8-4D7E-A395-70DA9122D1C1}">
      <dgm:prSet/>
      <dgm:spPr/>
      <dgm:t>
        <a:bodyPr/>
        <a:lstStyle/>
        <a:p>
          <a:endParaRPr lang="en-US"/>
        </a:p>
      </dgm:t>
    </dgm:pt>
    <dgm:pt modelId="{44B0E7D6-E578-43FE-8A73-A106E7AAF528}" type="sibTrans" cxnId="{07A6A3A5-C8A8-4D7E-A395-70DA9122D1C1}">
      <dgm:prSet/>
      <dgm:spPr/>
      <dgm:t>
        <a:bodyPr/>
        <a:lstStyle/>
        <a:p>
          <a:endParaRPr lang="en-US"/>
        </a:p>
      </dgm:t>
    </dgm:pt>
    <dgm:pt modelId="{25599D9A-5DD1-4A34-A960-71280F03F5C3}">
      <dgm:prSet phldrT="[Text]"/>
      <dgm:spPr/>
      <dgm:t>
        <a:bodyPr/>
        <a:lstStyle/>
        <a:p>
          <a:r>
            <a:rPr lang="en-US" dirty="0" smtClean="0"/>
            <a:t>Academic Problems</a:t>
          </a:r>
          <a:endParaRPr lang="en-US" dirty="0"/>
        </a:p>
      </dgm:t>
    </dgm:pt>
    <dgm:pt modelId="{905FF38C-6009-4D7E-BC46-F188F46A2EBC}" type="parTrans" cxnId="{6A656ADD-AABB-4007-93B2-2628F98FECB0}">
      <dgm:prSet/>
      <dgm:spPr/>
      <dgm:t>
        <a:bodyPr/>
        <a:lstStyle/>
        <a:p>
          <a:endParaRPr lang="en-US"/>
        </a:p>
      </dgm:t>
    </dgm:pt>
    <dgm:pt modelId="{2328F0BA-4BDD-4BFA-8706-989CE9705E7E}" type="sibTrans" cxnId="{6A656ADD-AABB-4007-93B2-2628F98FECB0}">
      <dgm:prSet/>
      <dgm:spPr/>
      <dgm:t>
        <a:bodyPr/>
        <a:lstStyle/>
        <a:p>
          <a:endParaRPr lang="en-US"/>
        </a:p>
      </dgm:t>
    </dgm:pt>
    <dgm:pt modelId="{2F800C4C-C8C3-45BB-A185-9F5EC0A518ED}">
      <dgm:prSet phldrT="[Text]"/>
      <dgm:spPr/>
      <dgm:t>
        <a:bodyPr/>
        <a:lstStyle/>
        <a:p>
          <a:r>
            <a:rPr lang="en-US" dirty="0" smtClean="0"/>
            <a:t>Physical Health Complaints</a:t>
          </a:r>
          <a:endParaRPr lang="en-US" dirty="0"/>
        </a:p>
      </dgm:t>
    </dgm:pt>
    <dgm:pt modelId="{1FD7FC9C-76B6-49C3-819D-540076A24F13}" type="parTrans" cxnId="{87CFEDC0-99DC-4772-B466-9FAD72C5D279}">
      <dgm:prSet/>
      <dgm:spPr/>
      <dgm:t>
        <a:bodyPr/>
        <a:lstStyle/>
        <a:p>
          <a:endParaRPr lang="en-US"/>
        </a:p>
      </dgm:t>
    </dgm:pt>
    <dgm:pt modelId="{222DED12-750D-42F9-8503-86298E757CBA}" type="sibTrans" cxnId="{87CFEDC0-99DC-4772-B466-9FAD72C5D279}">
      <dgm:prSet/>
      <dgm:spPr/>
      <dgm:t>
        <a:bodyPr/>
        <a:lstStyle/>
        <a:p>
          <a:endParaRPr lang="en-US"/>
        </a:p>
      </dgm:t>
    </dgm:pt>
    <dgm:pt modelId="{D1FCBB39-FB8F-4BAC-9F88-6DE18B05C3C2}">
      <dgm:prSet/>
      <dgm:spPr/>
      <dgm:t>
        <a:bodyPr/>
        <a:lstStyle/>
        <a:p>
          <a:r>
            <a:rPr lang="en-US" dirty="0" smtClean="0"/>
            <a:t>Suicide thoughts &amp; attempts</a:t>
          </a:r>
          <a:endParaRPr lang="en-US" dirty="0"/>
        </a:p>
      </dgm:t>
    </dgm:pt>
    <dgm:pt modelId="{9D16F186-0217-484F-B294-B772CD16038C}" type="parTrans" cxnId="{A703A3F6-E919-4FDE-A08C-03ADD5EFB589}">
      <dgm:prSet/>
      <dgm:spPr/>
      <dgm:t>
        <a:bodyPr/>
        <a:lstStyle/>
        <a:p>
          <a:endParaRPr lang="en-US"/>
        </a:p>
      </dgm:t>
    </dgm:pt>
    <dgm:pt modelId="{698AC79B-3FF1-4899-A4E6-E9653ACE5134}" type="sibTrans" cxnId="{A703A3F6-E919-4FDE-A08C-03ADD5EFB589}">
      <dgm:prSet/>
      <dgm:spPr/>
      <dgm:t>
        <a:bodyPr/>
        <a:lstStyle/>
        <a:p>
          <a:endParaRPr lang="en-US"/>
        </a:p>
      </dgm:t>
    </dgm:pt>
    <dgm:pt modelId="{8B5B6BA5-0617-480C-81A6-6ADFDDBE365E}">
      <dgm:prSet/>
      <dgm:spPr/>
      <dgm:t>
        <a:bodyPr/>
        <a:lstStyle/>
        <a:p>
          <a:r>
            <a:rPr lang="en-US" dirty="0" smtClean="0"/>
            <a:t>Substance Abuse</a:t>
          </a:r>
          <a:endParaRPr lang="en-US" dirty="0"/>
        </a:p>
      </dgm:t>
    </dgm:pt>
    <dgm:pt modelId="{DC6300E1-3638-4BB5-A229-F325B050309F}" type="parTrans" cxnId="{5F5E568F-E1BA-4B76-9651-DC7A1407EDA6}">
      <dgm:prSet/>
      <dgm:spPr/>
      <dgm:t>
        <a:bodyPr/>
        <a:lstStyle/>
        <a:p>
          <a:endParaRPr lang="en-US"/>
        </a:p>
      </dgm:t>
    </dgm:pt>
    <dgm:pt modelId="{A18B5BF4-DF3C-4F4A-98CF-49E206AD0622}" type="sibTrans" cxnId="{5F5E568F-E1BA-4B76-9651-DC7A1407EDA6}">
      <dgm:prSet/>
      <dgm:spPr/>
      <dgm:t>
        <a:bodyPr/>
        <a:lstStyle/>
        <a:p>
          <a:endParaRPr lang="en-US"/>
        </a:p>
      </dgm:t>
    </dgm:pt>
    <dgm:pt modelId="{4E712C94-6571-4F7C-8655-E41C50F916AA}">
      <dgm:prSet/>
      <dgm:spPr/>
      <dgm:t>
        <a:bodyPr/>
        <a:lstStyle/>
        <a:p>
          <a:r>
            <a:rPr lang="en-US" dirty="0" smtClean="0"/>
            <a:t>Environmental Impacts</a:t>
          </a:r>
          <a:endParaRPr lang="en-US" dirty="0"/>
        </a:p>
      </dgm:t>
    </dgm:pt>
    <dgm:pt modelId="{AC441E0E-D6EC-40A6-801F-1C5E00D0755A}" type="parTrans" cxnId="{1E9059CB-9CEC-41F1-9FD8-56D85648D02B}">
      <dgm:prSet/>
      <dgm:spPr/>
      <dgm:t>
        <a:bodyPr/>
        <a:lstStyle/>
        <a:p>
          <a:endParaRPr lang="en-US"/>
        </a:p>
      </dgm:t>
    </dgm:pt>
    <dgm:pt modelId="{9B0856FD-524C-4DE0-BC2F-D728AB27A4A7}" type="sibTrans" cxnId="{1E9059CB-9CEC-41F1-9FD8-56D85648D02B}">
      <dgm:prSet/>
      <dgm:spPr/>
      <dgm:t>
        <a:bodyPr/>
        <a:lstStyle/>
        <a:p>
          <a:endParaRPr lang="en-US"/>
        </a:p>
      </dgm:t>
    </dgm:pt>
    <dgm:pt modelId="{57F39AF9-FEBB-4504-918E-595D0FCE12BC}" type="pres">
      <dgm:prSet presAssocID="{3E235D3B-35C5-44C3-9523-BA13C163F7E5}" presName="diagram" presStyleCnt="0">
        <dgm:presLayoutVars>
          <dgm:dir/>
          <dgm:resizeHandles val="exact"/>
        </dgm:presLayoutVars>
      </dgm:prSet>
      <dgm:spPr/>
      <dgm:t>
        <a:bodyPr/>
        <a:lstStyle/>
        <a:p>
          <a:endParaRPr lang="en-US"/>
        </a:p>
      </dgm:t>
    </dgm:pt>
    <dgm:pt modelId="{5A624B25-D3A0-48D4-9A68-24001AF668B9}" type="pres">
      <dgm:prSet presAssocID="{9EB6C0E5-50E9-4641-9CA2-1494A15B19F5}" presName="node" presStyleLbl="node1" presStyleIdx="0" presStyleCnt="8">
        <dgm:presLayoutVars>
          <dgm:bulletEnabled val="1"/>
        </dgm:presLayoutVars>
      </dgm:prSet>
      <dgm:spPr/>
      <dgm:t>
        <a:bodyPr/>
        <a:lstStyle/>
        <a:p>
          <a:endParaRPr lang="en-US"/>
        </a:p>
      </dgm:t>
    </dgm:pt>
    <dgm:pt modelId="{A171E42D-10B7-4DA1-9492-EEC7043CA029}" type="pres">
      <dgm:prSet presAssocID="{6AE0393A-F3D5-4971-A1C6-E41376831562}" presName="sibTrans" presStyleCnt="0"/>
      <dgm:spPr/>
    </dgm:pt>
    <dgm:pt modelId="{6987DE87-F966-44BE-B4A6-814C3DAEB5EF}" type="pres">
      <dgm:prSet presAssocID="{89A33BEC-C601-4489-B4F3-A9891853BE99}" presName="node" presStyleLbl="node1" presStyleIdx="1" presStyleCnt="8">
        <dgm:presLayoutVars>
          <dgm:bulletEnabled val="1"/>
        </dgm:presLayoutVars>
      </dgm:prSet>
      <dgm:spPr/>
      <dgm:t>
        <a:bodyPr/>
        <a:lstStyle/>
        <a:p>
          <a:endParaRPr lang="en-US"/>
        </a:p>
      </dgm:t>
    </dgm:pt>
    <dgm:pt modelId="{027233B7-B175-422A-8773-5850B01B08BC}" type="pres">
      <dgm:prSet presAssocID="{24463148-510A-446E-9D40-9882990E7CB3}" presName="sibTrans" presStyleCnt="0"/>
      <dgm:spPr/>
    </dgm:pt>
    <dgm:pt modelId="{2955916B-0A40-4D7E-8E9F-CAF159E3E080}" type="pres">
      <dgm:prSet presAssocID="{C28C7059-1001-4A42-B902-B0773BC2EEE0}" presName="node" presStyleLbl="node1" presStyleIdx="2" presStyleCnt="8">
        <dgm:presLayoutVars>
          <dgm:bulletEnabled val="1"/>
        </dgm:presLayoutVars>
      </dgm:prSet>
      <dgm:spPr/>
      <dgm:t>
        <a:bodyPr/>
        <a:lstStyle/>
        <a:p>
          <a:endParaRPr lang="en-US"/>
        </a:p>
      </dgm:t>
    </dgm:pt>
    <dgm:pt modelId="{DFD07451-E45E-4D8A-A36F-3F8E7A778E1F}" type="pres">
      <dgm:prSet presAssocID="{44B0E7D6-E578-43FE-8A73-A106E7AAF528}" presName="sibTrans" presStyleCnt="0"/>
      <dgm:spPr/>
    </dgm:pt>
    <dgm:pt modelId="{5928674B-BF95-4B86-855C-E76EBCE775A6}" type="pres">
      <dgm:prSet presAssocID="{D1FCBB39-FB8F-4BAC-9F88-6DE18B05C3C2}" presName="node" presStyleLbl="node1" presStyleIdx="3" presStyleCnt="8">
        <dgm:presLayoutVars>
          <dgm:bulletEnabled val="1"/>
        </dgm:presLayoutVars>
      </dgm:prSet>
      <dgm:spPr/>
      <dgm:t>
        <a:bodyPr/>
        <a:lstStyle/>
        <a:p>
          <a:endParaRPr lang="en-US"/>
        </a:p>
      </dgm:t>
    </dgm:pt>
    <dgm:pt modelId="{59A51695-16AA-4FFF-A626-6DA892358A16}" type="pres">
      <dgm:prSet presAssocID="{698AC79B-3FF1-4899-A4E6-E9653ACE5134}" presName="sibTrans" presStyleCnt="0"/>
      <dgm:spPr/>
    </dgm:pt>
    <dgm:pt modelId="{B65E71E5-1D92-41F3-BB83-6DD5E2A8A3A6}" type="pres">
      <dgm:prSet presAssocID="{25599D9A-5DD1-4A34-A960-71280F03F5C3}" presName="node" presStyleLbl="node1" presStyleIdx="4" presStyleCnt="8">
        <dgm:presLayoutVars>
          <dgm:bulletEnabled val="1"/>
        </dgm:presLayoutVars>
      </dgm:prSet>
      <dgm:spPr/>
      <dgm:t>
        <a:bodyPr/>
        <a:lstStyle/>
        <a:p>
          <a:endParaRPr lang="en-US"/>
        </a:p>
      </dgm:t>
    </dgm:pt>
    <dgm:pt modelId="{FE0A2806-78BB-4858-86A5-209023AD7FED}" type="pres">
      <dgm:prSet presAssocID="{2328F0BA-4BDD-4BFA-8706-989CE9705E7E}" presName="sibTrans" presStyleCnt="0"/>
      <dgm:spPr/>
    </dgm:pt>
    <dgm:pt modelId="{BD9D395C-6CB8-4689-9693-16F51AFEBEDD}" type="pres">
      <dgm:prSet presAssocID="{2F800C4C-C8C3-45BB-A185-9F5EC0A518ED}" presName="node" presStyleLbl="node1" presStyleIdx="5" presStyleCnt="8">
        <dgm:presLayoutVars>
          <dgm:bulletEnabled val="1"/>
        </dgm:presLayoutVars>
      </dgm:prSet>
      <dgm:spPr/>
      <dgm:t>
        <a:bodyPr/>
        <a:lstStyle/>
        <a:p>
          <a:endParaRPr lang="en-US"/>
        </a:p>
      </dgm:t>
    </dgm:pt>
    <dgm:pt modelId="{ECC90B06-2A91-4D7C-991D-4F61071EB2DE}" type="pres">
      <dgm:prSet presAssocID="{222DED12-750D-42F9-8503-86298E757CBA}" presName="sibTrans" presStyleCnt="0"/>
      <dgm:spPr/>
    </dgm:pt>
    <dgm:pt modelId="{89683553-A90F-4791-90F8-EB0ECAD21D1C}" type="pres">
      <dgm:prSet presAssocID="{8B5B6BA5-0617-480C-81A6-6ADFDDBE365E}" presName="node" presStyleLbl="node1" presStyleIdx="6" presStyleCnt="8">
        <dgm:presLayoutVars>
          <dgm:bulletEnabled val="1"/>
        </dgm:presLayoutVars>
      </dgm:prSet>
      <dgm:spPr/>
      <dgm:t>
        <a:bodyPr/>
        <a:lstStyle/>
        <a:p>
          <a:endParaRPr lang="en-US"/>
        </a:p>
      </dgm:t>
    </dgm:pt>
    <dgm:pt modelId="{A1F26B9F-D3CA-4A05-BD19-E1B73B1CE15C}" type="pres">
      <dgm:prSet presAssocID="{A18B5BF4-DF3C-4F4A-98CF-49E206AD0622}" presName="sibTrans" presStyleCnt="0"/>
      <dgm:spPr/>
    </dgm:pt>
    <dgm:pt modelId="{566E2BAD-9D54-4C6E-9572-67BEB0970C92}" type="pres">
      <dgm:prSet presAssocID="{4E712C94-6571-4F7C-8655-E41C50F916AA}" presName="node" presStyleLbl="node1" presStyleIdx="7" presStyleCnt="8">
        <dgm:presLayoutVars>
          <dgm:bulletEnabled val="1"/>
        </dgm:presLayoutVars>
      </dgm:prSet>
      <dgm:spPr/>
      <dgm:t>
        <a:bodyPr/>
        <a:lstStyle/>
        <a:p>
          <a:endParaRPr lang="en-US"/>
        </a:p>
      </dgm:t>
    </dgm:pt>
  </dgm:ptLst>
  <dgm:cxnLst>
    <dgm:cxn modelId="{2940FE6D-0A0D-4DFA-A99E-DFCDD0811646}" type="presOf" srcId="{3E235D3B-35C5-44C3-9523-BA13C163F7E5}" destId="{57F39AF9-FEBB-4504-918E-595D0FCE12BC}" srcOrd="0" destOrd="0" presId="urn:microsoft.com/office/officeart/2005/8/layout/default"/>
    <dgm:cxn modelId="{D75B7A8C-A07C-4011-8E50-58130D50C1D5}" type="presOf" srcId="{C28C7059-1001-4A42-B902-B0773BC2EEE0}" destId="{2955916B-0A40-4D7E-8E9F-CAF159E3E080}" srcOrd="0" destOrd="0" presId="urn:microsoft.com/office/officeart/2005/8/layout/default"/>
    <dgm:cxn modelId="{10F987E8-2A26-49D8-81C5-90B46C81DBB4}" type="presOf" srcId="{25599D9A-5DD1-4A34-A960-71280F03F5C3}" destId="{B65E71E5-1D92-41F3-BB83-6DD5E2A8A3A6}" srcOrd="0" destOrd="0" presId="urn:microsoft.com/office/officeart/2005/8/layout/default"/>
    <dgm:cxn modelId="{FC8CD254-ABFB-4A63-8951-B37E7B1D0E6B}" type="presOf" srcId="{8B5B6BA5-0617-480C-81A6-6ADFDDBE365E}" destId="{89683553-A90F-4791-90F8-EB0ECAD21D1C}" srcOrd="0" destOrd="0" presId="urn:microsoft.com/office/officeart/2005/8/layout/default"/>
    <dgm:cxn modelId="{A703A3F6-E919-4FDE-A08C-03ADD5EFB589}" srcId="{3E235D3B-35C5-44C3-9523-BA13C163F7E5}" destId="{D1FCBB39-FB8F-4BAC-9F88-6DE18B05C3C2}" srcOrd="3" destOrd="0" parTransId="{9D16F186-0217-484F-B294-B772CD16038C}" sibTransId="{698AC79B-3FF1-4899-A4E6-E9653ACE5134}"/>
    <dgm:cxn modelId="{1E9059CB-9CEC-41F1-9FD8-56D85648D02B}" srcId="{3E235D3B-35C5-44C3-9523-BA13C163F7E5}" destId="{4E712C94-6571-4F7C-8655-E41C50F916AA}" srcOrd="7" destOrd="0" parTransId="{AC441E0E-D6EC-40A6-801F-1C5E00D0755A}" sibTransId="{9B0856FD-524C-4DE0-BC2F-D728AB27A4A7}"/>
    <dgm:cxn modelId="{07A6A3A5-C8A8-4D7E-A395-70DA9122D1C1}" srcId="{3E235D3B-35C5-44C3-9523-BA13C163F7E5}" destId="{C28C7059-1001-4A42-B902-B0773BC2EEE0}" srcOrd="2" destOrd="0" parTransId="{8E867A3B-1001-4EFA-ADE3-59DE682B8205}" sibTransId="{44B0E7D6-E578-43FE-8A73-A106E7AAF528}"/>
    <dgm:cxn modelId="{5F5E568F-E1BA-4B76-9651-DC7A1407EDA6}" srcId="{3E235D3B-35C5-44C3-9523-BA13C163F7E5}" destId="{8B5B6BA5-0617-480C-81A6-6ADFDDBE365E}" srcOrd="6" destOrd="0" parTransId="{DC6300E1-3638-4BB5-A229-F325B050309F}" sibTransId="{A18B5BF4-DF3C-4F4A-98CF-49E206AD0622}"/>
    <dgm:cxn modelId="{C900E43F-4021-4389-BE47-9C1E44C33D31}" type="presOf" srcId="{4E712C94-6571-4F7C-8655-E41C50F916AA}" destId="{566E2BAD-9D54-4C6E-9572-67BEB0970C92}" srcOrd="0" destOrd="0" presId="urn:microsoft.com/office/officeart/2005/8/layout/default"/>
    <dgm:cxn modelId="{87CFEDC0-99DC-4772-B466-9FAD72C5D279}" srcId="{3E235D3B-35C5-44C3-9523-BA13C163F7E5}" destId="{2F800C4C-C8C3-45BB-A185-9F5EC0A518ED}" srcOrd="5" destOrd="0" parTransId="{1FD7FC9C-76B6-49C3-819D-540076A24F13}" sibTransId="{222DED12-750D-42F9-8503-86298E757CBA}"/>
    <dgm:cxn modelId="{6A35841A-E7D7-43D9-9ACF-FAC9C526764E}" type="presOf" srcId="{9EB6C0E5-50E9-4641-9CA2-1494A15B19F5}" destId="{5A624B25-D3A0-48D4-9A68-24001AF668B9}" srcOrd="0" destOrd="0" presId="urn:microsoft.com/office/officeart/2005/8/layout/default"/>
    <dgm:cxn modelId="{6DA87BB4-A1F8-4416-81C5-6C5AB836B322}" type="presOf" srcId="{89A33BEC-C601-4489-B4F3-A9891853BE99}" destId="{6987DE87-F966-44BE-B4A6-814C3DAEB5EF}" srcOrd="0" destOrd="0" presId="urn:microsoft.com/office/officeart/2005/8/layout/default"/>
    <dgm:cxn modelId="{EEDD9D7A-9B55-44D2-B38E-66FB0EFE0F62}" srcId="{3E235D3B-35C5-44C3-9523-BA13C163F7E5}" destId="{9EB6C0E5-50E9-4641-9CA2-1494A15B19F5}" srcOrd="0" destOrd="0" parTransId="{55A7C654-1EF0-4F7D-A2C5-7E202067A42A}" sibTransId="{6AE0393A-F3D5-4971-A1C6-E41376831562}"/>
    <dgm:cxn modelId="{70A51C70-CBCA-4B47-81A6-08BD9CD64320}" type="presOf" srcId="{D1FCBB39-FB8F-4BAC-9F88-6DE18B05C3C2}" destId="{5928674B-BF95-4B86-855C-E76EBCE775A6}" srcOrd="0" destOrd="0" presId="urn:microsoft.com/office/officeart/2005/8/layout/default"/>
    <dgm:cxn modelId="{6A656ADD-AABB-4007-93B2-2628F98FECB0}" srcId="{3E235D3B-35C5-44C3-9523-BA13C163F7E5}" destId="{25599D9A-5DD1-4A34-A960-71280F03F5C3}" srcOrd="4" destOrd="0" parTransId="{905FF38C-6009-4D7E-BC46-F188F46A2EBC}" sibTransId="{2328F0BA-4BDD-4BFA-8706-989CE9705E7E}"/>
    <dgm:cxn modelId="{C54D50B1-56BD-4BAE-9F6A-64E38A3793FD}" srcId="{3E235D3B-35C5-44C3-9523-BA13C163F7E5}" destId="{89A33BEC-C601-4489-B4F3-A9891853BE99}" srcOrd="1" destOrd="0" parTransId="{AE301C6C-B438-4F1F-A5BF-532595CA1E84}" sibTransId="{24463148-510A-446E-9D40-9882990E7CB3}"/>
    <dgm:cxn modelId="{6BA14402-D651-4AEF-94A7-E0FC64CCECE3}" type="presOf" srcId="{2F800C4C-C8C3-45BB-A185-9F5EC0A518ED}" destId="{BD9D395C-6CB8-4689-9693-16F51AFEBEDD}" srcOrd="0" destOrd="0" presId="urn:microsoft.com/office/officeart/2005/8/layout/default"/>
    <dgm:cxn modelId="{766473E7-46EC-41E0-B807-A2DA45CA00F7}" type="presParOf" srcId="{57F39AF9-FEBB-4504-918E-595D0FCE12BC}" destId="{5A624B25-D3A0-48D4-9A68-24001AF668B9}" srcOrd="0" destOrd="0" presId="urn:microsoft.com/office/officeart/2005/8/layout/default"/>
    <dgm:cxn modelId="{2AC0EE46-22E0-49B7-B6F7-CF4EB14303A9}" type="presParOf" srcId="{57F39AF9-FEBB-4504-918E-595D0FCE12BC}" destId="{A171E42D-10B7-4DA1-9492-EEC7043CA029}" srcOrd="1" destOrd="0" presId="urn:microsoft.com/office/officeart/2005/8/layout/default"/>
    <dgm:cxn modelId="{E10998F1-987C-44B7-AC1B-C379E2DC69B6}" type="presParOf" srcId="{57F39AF9-FEBB-4504-918E-595D0FCE12BC}" destId="{6987DE87-F966-44BE-B4A6-814C3DAEB5EF}" srcOrd="2" destOrd="0" presId="urn:microsoft.com/office/officeart/2005/8/layout/default"/>
    <dgm:cxn modelId="{E637BB38-DC17-4CA7-B8A0-0E670DFD0C60}" type="presParOf" srcId="{57F39AF9-FEBB-4504-918E-595D0FCE12BC}" destId="{027233B7-B175-422A-8773-5850B01B08BC}" srcOrd="3" destOrd="0" presId="urn:microsoft.com/office/officeart/2005/8/layout/default"/>
    <dgm:cxn modelId="{12F7CD7C-3AA1-43A4-A11C-D487599BA004}" type="presParOf" srcId="{57F39AF9-FEBB-4504-918E-595D0FCE12BC}" destId="{2955916B-0A40-4D7E-8E9F-CAF159E3E080}" srcOrd="4" destOrd="0" presId="urn:microsoft.com/office/officeart/2005/8/layout/default"/>
    <dgm:cxn modelId="{A6BA2FEE-B74E-4125-87EC-E61A2CD53E39}" type="presParOf" srcId="{57F39AF9-FEBB-4504-918E-595D0FCE12BC}" destId="{DFD07451-E45E-4D8A-A36F-3F8E7A778E1F}" srcOrd="5" destOrd="0" presId="urn:microsoft.com/office/officeart/2005/8/layout/default"/>
    <dgm:cxn modelId="{34E1B93E-4502-4F57-B597-42FA9900CB0B}" type="presParOf" srcId="{57F39AF9-FEBB-4504-918E-595D0FCE12BC}" destId="{5928674B-BF95-4B86-855C-E76EBCE775A6}" srcOrd="6" destOrd="0" presId="urn:microsoft.com/office/officeart/2005/8/layout/default"/>
    <dgm:cxn modelId="{2840296C-4F3B-4297-9F75-32AA7FA5F206}" type="presParOf" srcId="{57F39AF9-FEBB-4504-918E-595D0FCE12BC}" destId="{59A51695-16AA-4FFF-A626-6DA892358A16}" srcOrd="7" destOrd="0" presId="urn:microsoft.com/office/officeart/2005/8/layout/default"/>
    <dgm:cxn modelId="{B9851AE4-0CE9-4EC1-BD1F-C91BE963FEA0}" type="presParOf" srcId="{57F39AF9-FEBB-4504-918E-595D0FCE12BC}" destId="{B65E71E5-1D92-41F3-BB83-6DD5E2A8A3A6}" srcOrd="8" destOrd="0" presId="urn:microsoft.com/office/officeart/2005/8/layout/default"/>
    <dgm:cxn modelId="{35D8DE2F-6807-4741-8F5E-2E0E7F97CC33}" type="presParOf" srcId="{57F39AF9-FEBB-4504-918E-595D0FCE12BC}" destId="{FE0A2806-78BB-4858-86A5-209023AD7FED}" srcOrd="9" destOrd="0" presId="urn:microsoft.com/office/officeart/2005/8/layout/default"/>
    <dgm:cxn modelId="{D1E230F1-8EC0-4F0B-8E9D-4F338D9BCB90}" type="presParOf" srcId="{57F39AF9-FEBB-4504-918E-595D0FCE12BC}" destId="{BD9D395C-6CB8-4689-9693-16F51AFEBEDD}" srcOrd="10" destOrd="0" presId="urn:microsoft.com/office/officeart/2005/8/layout/default"/>
    <dgm:cxn modelId="{63C8FF2D-D115-4A37-B1FE-9B80E74089E3}" type="presParOf" srcId="{57F39AF9-FEBB-4504-918E-595D0FCE12BC}" destId="{ECC90B06-2A91-4D7C-991D-4F61071EB2DE}" srcOrd="11" destOrd="0" presId="urn:microsoft.com/office/officeart/2005/8/layout/default"/>
    <dgm:cxn modelId="{5A56D53A-2161-4EE1-8095-E7F90349C7CA}" type="presParOf" srcId="{57F39AF9-FEBB-4504-918E-595D0FCE12BC}" destId="{89683553-A90F-4791-90F8-EB0ECAD21D1C}" srcOrd="12" destOrd="0" presId="urn:microsoft.com/office/officeart/2005/8/layout/default"/>
    <dgm:cxn modelId="{341A8DE3-AE79-40D1-B655-BE145059E350}" type="presParOf" srcId="{57F39AF9-FEBB-4504-918E-595D0FCE12BC}" destId="{A1F26B9F-D3CA-4A05-BD19-E1B73B1CE15C}" srcOrd="13" destOrd="0" presId="urn:microsoft.com/office/officeart/2005/8/layout/default"/>
    <dgm:cxn modelId="{1C5899A7-24D8-41CE-9D60-4765772C4DBC}" type="presParOf" srcId="{57F39AF9-FEBB-4504-918E-595D0FCE12BC}" destId="{566E2BAD-9D54-4C6E-9572-67BEB0970C92}"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061FFD-A100-4347-8965-D06ED8E67658}"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9AA9CD3C-3127-4AF6-BD4C-A96A64834B7F}">
      <dgm:prSet phldrT="[Text]" custT="1"/>
      <dgm:spPr/>
      <dgm:t>
        <a:bodyPr/>
        <a:lstStyle/>
        <a:p>
          <a:r>
            <a:rPr lang="en-US" sz="2500" dirty="0" smtClean="0"/>
            <a:t>How does exposure to cyberbullying victimization change over time from 3rd-5th grade?</a:t>
          </a:r>
          <a:endParaRPr lang="en-US" sz="2500" dirty="0"/>
        </a:p>
      </dgm:t>
    </dgm:pt>
    <dgm:pt modelId="{2636FFE3-83E7-490A-82BA-71D19E4D4634}" type="parTrans" cxnId="{F369DEAC-E5A7-4095-AD66-E42E67B94E93}">
      <dgm:prSet/>
      <dgm:spPr/>
      <dgm:t>
        <a:bodyPr/>
        <a:lstStyle/>
        <a:p>
          <a:endParaRPr lang="en-US"/>
        </a:p>
      </dgm:t>
    </dgm:pt>
    <dgm:pt modelId="{09D5D5F0-9636-4533-BA71-3F0FDB6C67C3}" type="sibTrans" cxnId="{F369DEAC-E5A7-4095-AD66-E42E67B94E93}">
      <dgm:prSet/>
      <dgm:spPr/>
      <dgm:t>
        <a:bodyPr/>
        <a:lstStyle/>
        <a:p>
          <a:endParaRPr lang="en-US"/>
        </a:p>
      </dgm:t>
    </dgm:pt>
    <dgm:pt modelId="{A0B18B69-8E39-4F88-8077-D8E376199641}">
      <dgm:prSet phldrT="[Text]" custT="1"/>
      <dgm:spPr/>
      <dgm:t>
        <a:bodyPr/>
        <a:lstStyle/>
        <a:p>
          <a:r>
            <a:rPr lang="en-US" sz="2500" dirty="0" smtClean="0"/>
            <a:t>How does exposure to cyberbullying victimization predict later emotional, social, and academic outcomes?</a:t>
          </a:r>
          <a:endParaRPr lang="en-US" sz="2500" dirty="0"/>
        </a:p>
      </dgm:t>
    </dgm:pt>
    <dgm:pt modelId="{B57D91C9-7763-4FE3-A187-7BD7A84EB99C}" type="parTrans" cxnId="{B4D03F2C-408D-4FD4-9FF2-2C95CC3DA2C8}">
      <dgm:prSet/>
      <dgm:spPr/>
      <dgm:t>
        <a:bodyPr/>
        <a:lstStyle/>
        <a:p>
          <a:endParaRPr lang="en-US"/>
        </a:p>
      </dgm:t>
    </dgm:pt>
    <dgm:pt modelId="{9BF31D4A-E94D-477E-8D49-5E6570826D39}" type="sibTrans" cxnId="{B4D03F2C-408D-4FD4-9FF2-2C95CC3DA2C8}">
      <dgm:prSet/>
      <dgm:spPr/>
      <dgm:t>
        <a:bodyPr/>
        <a:lstStyle/>
        <a:p>
          <a:endParaRPr lang="en-US"/>
        </a:p>
      </dgm:t>
    </dgm:pt>
    <dgm:pt modelId="{2D2B248D-5F09-42BF-9A82-6C9F6288AB69}">
      <dgm:prSet phldrT="[Text]" custT="1"/>
      <dgm:spPr/>
      <dgm:t>
        <a:bodyPr/>
        <a:lstStyle/>
        <a:p>
          <a:r>
            <a:rPr lang="en-US" sz="2500" dirty="0" smtClean="0"/>
            <a:t>How is this change or lack of change influenced by individual characteristics (i.e., age, gender, traditional bullying involvement)?</a:t>
          </a:r>
          <a:endParaRPr lang="en-US" sz="2500" dirty="0"/>
        </a:p>
      </dgm:t>
    </dgm:pt>
    <dgm:pt modelId="{C0ED12BB-1C8D-4541-B26E-89B2816488A0}" type="sibTrans" cxnId="{A2093C40-9DC4-4572-9FFF-02F5261F79CA}">
      <dgm:prSet/>
      <dgm:spPr/>
      <dgm:t>
        <a:bodyPr/>
        <a:lstStyle/>
        <a:p>
          <a:endParaRPr lang="en-US"/>
        </a:p>
      </dgm:t>
    </dgm:pt>
    <dgm:pt modelId="{ABAB2E6E-95B6-4EAF-9DBE-ED0596713E5F}" type="parTrans" cxnId="{A2093C40-9DC4-4572-9FFF-02F5261F79CA}">
      <dgm:prSet/>
      <dgm:spPr/>
      <dgm:t>
        <a:bodyPr/>
        <a:lstStyle/>
        <a:p>
          <a:endParaRPr lang="en-US"/>
        </a:p>
      </dgm:t>
    </dgm:pt>
    <dgm:pt modelId="{C58F4404-2937-484A-A422-591BCE60485F}" type="pres">
      <dgm:prSet presAssocID="{77061FFD-A100-4347-8965-D06ED8E67658}" presName="linear" presStyleCnt="0">
        <dgm:presLayoutVars>
          <dgm:dir/>
          <dgm:animLvl val="lvl"/>
          <dgm:resizeHandles val="exact"/>
        </dgm:presLayoutVars>
      </dgm:prSet>
      <dgm:spPr/>
      <dgm:t>
        <a:bodyPr/>
        <a:lstStyle/>
        <a:p>
          <a:endParaRPr lang="en-US"/>
        </a:p>
      </dgm:t>
    </dgm:pt>
    <dgm:pt modelId="{2C43F3D4-035A-44D6-A5CE-680640E2C0A1}" type="pres">
      <dgm:prSet presAssocID="{9AA9CD3C-3127-4AF6-BD4C-A96A64834B7F}" presName="parentLin" presStyleCnt="0"/>
      <dgm:spPr/>
    </dgm:pt>
    <dgm:pt modelId="{09BFE971-A1E8-44C0-A3C0-F366084383A6}" type="pres">
      <dgm:prSet presAssocID="{9AA9CD3C-3127-4AF6-BD4C-A96A64834B7F}" presName="parentLeftMargin" presStyleLbl="node1" presStyleIdx="0" presStyleCnt="3"/>
      <dgm:spPr/>
      <dgm:t>
        <a:bodyPr/>
        <a:lstStyle/>
        <a:p>
          <a:endParaRPr lang="en-US"/>
        </a:p>
      </dgm:t>
    </dgm:pt>
    <dgm:pt modelId="{EC4BD96B-6403-4C54-87F6-AA6E751DE87E}" type="pres">
      <dgm:prSet presAssocID="{9AA9CD3C-3127-4AF6-BD4C-A96A64834B7F}" presName="parentText" presStyleLbl="node1" presStyleIdx="0" presStyleCnt="3">
        <dgm:presLayoutVars>
          <dgm:chMax val="0"/>
          <dgm:bulletEnabled val="1"/>
        </dgm:presLayoutVars>
      </dgm:prSet>
      <dgm:spPr/>
      <dgm:t>
        <a:bodyPr/>
        <a:lstStyle/>
        <a:p>
          <a:endParaRPr lang="en-US"/>
        </a:p>
      </dgm:t>
    </dgm:pt>
    <dgm:pt modelId="{856421FA-B049-4F2C-8111-942B4E7D4784}" type="pres">
      <dgm:prSet presAssocID="{9AA9CD3C-3127-4AF6-BD4C-A96A64834B7F}" presName="negativeSpace" presStyleCnt="0"/>
      <dgm:spPr/>
    </dgm:pt>
    <dgm:pt modelId="{247A06E3-4A92-4D67-9B61-03292443BBFA}" type="pres">
      <dgm:prSet presAssocID="{9AA9CD3C-3127-4AF6-BD4C-A96A64834B7F}" presName="childText" presStyleLbl="conFgAcc1" presStyleIdx="0" presStyleCnt="3" custScaleY="55837">
        <dgm:presLayoutVars>
          <dgm:bulletEnabled val="1"/>
        </dgm:presLayoutVars>
      </dgm:prSet>
      <dgm:spPr/>
    </dgm:pt>
    <dgm:pt modelId="{0F384295-D4C8-4068-B59C-3BC0412DEAF6}" type="pres">
      <dgm:prSet presAssocID="{09D5D5F0-9636-4533-BA71-3F0FDB6C67C3}" presName="spaceBetweenRectangles" presStyleCnt="0"/>
      <dgm:spPr/>
    </dgm:pt>
    <dgm:pt modelId="{4ED22469-A0CF-4430-B62E-9CF0B4E04EC5}" type="pres">
      <dgm:prSet presAssocID="{2D2B248D-5F09-42BF-9A82-6C9F6288AB69}" presName="parentLin" presStyleCnt="0"/>
      <dgm:spPr/>
    </dgm:pt>
    <dgm:pt modelId="{5933EDDB-F0C1-4C8E-A8BF-4086365D7E20}" type="pres">
      <dgm:prSet presAssocID="{2D2B248D-5F09-42BF-9A82-6C9F6288AB69}" presName="parentLeftMargin" presStyleLbl="node1" presStyleIdx="0" presStyleCnt="3"/>
      <dgm:spPr/>
      <dgm:t>
        <a:bodyPr/>
        <a:lstStyle/>
        <a:p>
          <a:endParaRPr lang="en-US"/>
        </a:p>
      </dgm:t>
    </dgm:pt>
    <dgm:pt modelId="{DB04674C-51AD-4C79-BD9D-299076F36A0D}" type="pres">
      <dgm:prSet presAssocID="{2D2B248D-5F09-42BF-9A82-6C9F6288AB69}" presName="parentText" presStyleLbl="node1" presStyleIdx="1" presStyleCnt="3" custScaleY="120658">
        <dgm:presLayoutVars>
          <dgm:chMax val="0"/>
          <dgm:bulletEnabled val="1"/>
        </dgm:presLayoutVars>
      </dgm:prSet>
      <dgm:spPr/>
      <dgm:t>
        <a:bodyPr/>
        <a:lstStyle/>
        <a:p>
          <a:endParaRPr lang="en-US"/>
        </a:p>
      </dgm:t>
    </dgm:pt>
    <dgm:pt modelId="{EA06D14E-7390-4970-BDD5-DAD4C19F2BD0}" type="pres">
      <dgm:prSet presAssocID="{2D2B248D-5F09-42BF-9A82-6C9F6288AB69}" presName="negativeSpace" presStyleCnt="0"/>
      <dgm:spPr/>
    </dgm:pt>
    <dgm:pt modelId="{42501010-8414-409F-8A66-7D30DBCA61FE}" type="pres">
      <dgm:prSet presAssocID="{2D2B248D-5F09-42BF-9A82-6C9F6288AB69}" presName="childText" presStyleLbl="conFgAcc1" presStyleIdx="1" presStyleCnt="3" custScaleY="77295">
        <dgm:presLayoutVars>
          <dgm:bulletEnabled val="1"/>
        </dgm:presLayoutVars>
      </dgm:prSet>
      <dgm:spPr/>
    </dgm:pt>
    <dgm:pt modelId="{DE593447-D406-4BB3-8718-7D89D5AB6569}" type="pres">
      <dgm:prSet presAssocID="{C0ED12BB-1C8D-4541-B26E-89B2816488A0}" presName="spaceBetweenRectangles" presStyleCnt="0"/>
      <dgm:spPr/>
    </dgm:pt>
    <dgm:pt modelId="{FB6469CA-017E-4EA2-B39A-BD63B3FEDF56}" type="pres">
      <dgm:prSet presAssocID="{A0B18B69-8E39-4F88-8077-D8E376199641}" presName="parentLin" presStyleCnt="0"/>
      <dgm:spPr/>
    </dgm:pt>
    <dgm:pt modelId="{6EB2BDCC-61FE-424E-94AF-1CB3F7996FF6}" type="pres">
      <dgm:prSet presAssocID="{A0B18B69-8E39-4F88-8077-D8E376199641}" presName="parentLeftMargin" presStyleLbl="node1" presStyleIdx="1" presStyleCnt="3"/>
      <dgm:spPr/>
      <dgm:t>
        <a:bodyPr/>
        <a:lstStyle/>
        <a:p>
          <a:endParaRPr lang="en-US"/>
        </a:p>
      </dgm:t>
    </dgm:pt>
    <dgm:pt modelId="{3E80814A-148B-414D-B86F-7AC55A316FBD}" type="pres">
      <dgm:prSet presAssocID="{A0B18B69-8E39-4F88-8077-D8E376199641}" presName="parentText" presStyleLbl="node1" presStyleIdx="2" presStyleCnt="3">
        <dgm:presLayoutVars>
          <dgm:chMax val="0"/>
          <dgm:bulletEnabled val="1"/>
        </dgm:presLayoutVars>
      </dgm:prSet>
      <dgm:spPr/>
      <dgm:t>
        <a:bodyPr/>
        <a:lstStyle/>
        <a:p>
          <a:endParaRPr lang="en-US"/>
        </a:p>
      </dgm:t>
    </dgm:pt>
    <dgm:pt modelId="{13A509EA-C5B2-4BE2-A883-07E674F1852A}" type="pres">
      <dgm:prSet presAssocID="{A0B18B69-8E39-4F88-8077-D8E376199641}" presName="negativeSpace" presStyleCnt="0"/>
      <dgm:spPr/>
    </dgm:pt>
    <dgm:pt modelId="{B5F2008F-5D28-458A-B454-C31FDEE99289}" type="pres">
      <dgm:prSet presAssocID="{A0B18B69-8E39-4F88-8077-D8E376199641}" presName="childText" presStyleLbl="conFgAcc1" presStyleIdx="2" presStyleCnt="3" custScaleY="79465">
        <dgm:presLayoutVars>
          <dgm:bulletEnabled val="1"/>
        </dgm:presLayoutVars>
      </dgm:prSet>
      <dgm:spPr/>
    </dgm:pt>
  </dgm:ptLst>
  <dgm:cxnLst>
    <dgm:cxn modelId="{D33A42AA-E454-45AF-81C8-751A6BFCEE61}" type="presOf" srcId="{A0B18B69-8E39-4F88-8077-D8E376199641}" destId="{3E80814A-148B-414D-B86F-7AC55A316FBD}" srcOrd="1" destOrd="0" presId="urn:microsoft.com/office/officeart/2005/8/layout/list1"/>
    <dgm:cxn modelId="{A30A0D58-94DE-4D7B-907D-9C10E6ADEC09}" type="presOf" srcId="{2D2B248D-5F09-42BF-9A82-6C9F6288AB69}" destId="{5933EDDB-F0C1-4C8E-A8BF-4086365D7E20}" srcOrd="0" destOrd="0" presId="urn:microsoft.com/office/officeart/2005/8/layout/list1"/>
    <dgm:cxn modelId="{563FE629-5E94-4C54-8596-A33D535AC4E5}" type="presOf" srcId="{9AA9CD3C-3127-4AF6-BD4C-A96A64834B7F}" destId="{09BFE971-A1E8-44C0-A3C0-F366084383A6}" srcOrd="0" destOrd="0" presId="urn:microsoft.com/office/officeart/2005/8/layout/list1"/>
    <dgm:cxn modelId="{F4968AAD-8C0E-4812-ABC0-F1959D44917A}" type="presOf" srcId="{9AA9CD3C-3127-4AF6-BD4C-A96A64834B7F}" destId="{EC4BD96B-6403-4C54-87F6-AA6E751DE87E}" srcOrd="1" destOrd="0" presId="urn:microsoft.com/office/officeart/2005/8/layout/list1"/>
    <dgm:cxn modelId="{F369DEAC-E5A7-4095-AD66-E42E67B94E93}" srcId="{77061FFD-A100-4347-8965-D06ED8E67658}" destId="{9AA9CD3C-3127-4AF6-BD4C-A96A64834B7F}" srcOrd="0" destOrd="0" parTransId="{2636FFE3-83E7-490A-82BA-71D19E4D4634}" sibTransId="{09D5D5F0-9636-4533-BA71-3F0FDB6C67C3}"/>
    <dgm:cxn modelId="{8AA417F8-E817-4CA2-90DF-AF5FE2E47DAE}" type="presOf" srcId="{2D2B248D-5F09-42BF-9A82-6C9F6288AB69}" destId="{DB04674C-51AD-4C79-BD9D-299076F36A0D}" srcOrd="1" destOrd="0" presId="urn:microsoft.com/office/officeart/2005/8/layout/list1"/>
    <dgm:cxn modelId="{254B3098-C820-4BAF-8DA0-BF62C8DEBA08}" type="presOf" srcId="{77061FFD-A100-4347-8965-D06ED8E67658}" destId="{C58F4404-2937-484A-A422-591BCE60485F}" srcOrd="0" destOrd="0" presId="urn:microsoft.com/office/officeart/2005/8/layout/list1"/>
    <dgm:cxn modelId="{A2093C40-9DC4-4572-9FFF-02F5261F79CA}" srcId="{77061FFD-A100-4347-8965-D06ED8E67658}" destId="{2D2B248D-5F09-42BF-9A82-6C9F6288AB69}" srcOrd="1" destOrd="0" parTransId="{ABAB2E6E-95B6-4EAF-9DBE-ED0596713E5F}" sibTransId="{C0ED12BB-1C8D-4541-B26E-89B2816488A0}"/>
    <dgm:cxn modelId="{FC940E73-C755-4C1F-A922-E371830CA2DC}" type="presOf" srcId="{A0B18B69-8E39-4F88-8077-D8E376199641}" destId="{6EB2BDCC-61FE-424E-94AF-1CB3F7996FF6}" srcOrd="0" destOrd="0" presId="urn:microsoft.com/office/officeart/2005/8/layout/list1"/>
    <dgm:cxn modelId="{B4D03F2C-408D-4FD4-9FF2-2C95CC3DA2C8}" srcId="{77061FFD-A100-4347-8965-D06ED8E67658}" destId="{A0B18B69-8E39-4F88-8077-D8E376199641}" srcOrd="2" destOrd="0" parTransId="{B57D91C9-7763-4FE3-A187-7BD7A84EB99C}" sibTransId="{9BF31D4A-E94D-477E-8D49-5E6570826D39}"/>
    <dgm:cxn modelId="{EE65765C-91AE-4DFA-9A79-1810D7C062D9}" type="presParOf" srcId="{C58F4404-2937-484A-A422-591BCE60485F}" destId="{2C43F3D4-035A-44D6-A5CE-680640E2C0A1}" srcOrd="0" destOrd="0" presId="urn:microsoft.com/office/officeart/2005/8/layout/list1"/>
    <dgm:cxn modelId="{E6451096-5663-4044-A414-DCFFB7495952}" type="presParOf" srcId="{2C43F3D4-035A-44D6-A5CE-680640E2C0A1}" destId="{09BFE971-A1E8-44C0-A3C0-F366084383A6}" srcOrd="0" destOrd="0" presId="urn:microsoft.com/office/officeart/2005/8/layout/list1"/>
    <dgm:cxn modelId="{0544E461-B694-4716-A362-4CF261392A05}" type="presParOf" srcId="{2C43F3D4-035A-44D6-A5CE-680640E2C0A1}" destId="{EC4BD96B-6403-4C54-87F6-AA6E751DE87E}" srcOrd="1" destOrd="0" presId="urn:microsoft.com/office/officeart/2005/8/layout/list1"/>
    <dgm:cxn modelId="{00DD55D7-7298-42A8-A9DD-517862D0A392}" type="presParOf" srcId="{C58F4404-2937-484A-A422-591BCE60485F}" destId="{856421FA-B049-4F2C-8111-942B4E7D4784}" srcOrd="1" destOrd="0" presId="urn:microsoft.com/office/officeart/2005/8/layout/list1"/>
    <dgm:cxn modelId="{0AA18F94-A7B4-466E-9C92-D72BEB254F17}" type="presParOf" srcId="{C58F4404-2937-484A-A422-591BCE60485F}" destId="{247A06E3-4A92-4D67-9B61-03292443BBFA}" srcOrd="2" destOrd="0" presId="urn:microsoft.com/office/officeart/2005/8/layout/list1"/>
    <dgm:cxn modelId="{C7445C5C-2660-4C26-A3BD-30754A09E6DA}" type="presParOf" srcId="{C58F4404-2937-484A-A422-591BCE60485F}" destId="{0F384295-D4C8-4068-B59C-3BC0412DEAF6}" srcOrd="3" destOrd="0" presId="urn:microsoft.com/office/officeart/2005/8/layout/list1"/>
    <dgm:cxn modelId="{C17AC4E5-D3F3-480C-A1D2-9D5252AA1FBA}" type="presParOf" srcId="{C58F4404-2937-484A-A422-591BCE60485F}" destId="{4ED22469-A0CF-4430-B62E-9CF0B4E04EC5}" srcOrd="4" destOrd="0" presId="urn:microsoft.com/office/officeart/2005/8/layout/list1"/>
    <dgm:cxn modelId="{CC5C31C5-D98E-4B88-BF25-E92C243CDA9C}" type="presParOf" srcId="{4ED22469-A0CF-4430-B62E-9CF0B4E04EC5}" destId="{5933EDDB-F0C1-4C8E-A8BF-4086365D7E20}" srcOrd="0" destOrd="0" presId="urn:microsoft.com/office/officeart/2005/8/layout/list1"/>
    <dgm:cxn modelId="{DB92C9C4-3A66-4F98-8519-FAD75A2F3E06}" type="presParOf" srcId="{4ED22469-A0CF-4430-B62E-9CF0B4E04EC5}" destId="{DB04674C-51AD-4C79-BD9D-299076F36A0D}" srcOrd="1" destOrd="0" presId="urn:microsoft.com/office/officeart/2005/8/layout/list1"/>
    <dgm:cxn modelId="{EE45E81F-2735-4448-9A58-F6D8B75BAA5C}" type="presParOf" srcId="{C58F4404-2937-484A-A422-591BCE60485F}" destId="{EA06D14E-7390-4970-BDD5-DAD4C19F2BD0}" srcOrd="5" destOrd="0" presId="urn:microsoft.com/office/officeart/2005/8/layout/list1"/>
    <dgm:cxn modelId="{7D1CFA41-CC94-4802-A49C-9394972750EE}" type="presParOf" srcId="{C58F4404-2937-484A-A422-591BCE60485F}" destId="{42501010-8414-409F-8A66-7D30DBCA61FE}" srcOrd="6" destOrd="0" presId="urn:microsoft.com/office/officeart/2005/8/layout/list1"/>
    <dgm:cxn modelId="{8D6AD368-69F2-41D2-98D4-71D0326C82FD}" type="presParOf" srcId="{C58F4404-2937-484A-A422-591BCE60485F}" destId="{DE593447-D406-4BB3-8718-7D89D5AB6569}" srcOrd="7" destOrd="0" presId="urn:microsoft.com/office/officeart/2005/8/layout/list1"/>
    <dgm:cxn modelId="{AF2E9317-8C8C-4D94-B6CD-7F7BF3CE7B94}" type="presParOf" srcId="{C58F4404-2937-484A-A422-591BCE60485F}" destId="{FB6469CA-017E-4EA2-B39A-BD63B3FEDF56}" srcOrd="8" destOrd="0" presId="urn:microsoft.com/office/officeart/2005/8/layout/list1"/>
    <dgm:cxn modelId="{A6B2BD75-68D3-4E84-AD2D-D05FC66F8070}" type="presParOf" srcId="{FB6469CA-017E-4EA2-B39A-BD63B3FEDF56}" destId="{6EB2BDCC-61FE-424E-94AF-1CB3F7996FF6}" srcOrd="0" destOrd="0" presId="urn:microsoft.com/office/officeart/2005/8/layout/list1"/>
    <dgm:cxn modelId="{1D17223D-38D8-427B-B7C0-6603627670EB}" type="presParOf" srcId="{FB6469CA-017E-4EA2-B39A-BD63B3FEDF56}" destId="{3E80814A-148B-414D-B86F-7AC55A316FBD}" srcOrd="1" destOrd="0" presId="urn:microsoft.com/office/officeart/2005/8/layout/list1"/>
    <dgm:cxn modelId="{6B8669F4-C32A-4A7E-ADE1-774A11578277}" type="presParOf" srcId="{C58F4404-2937-484A-A422-591BCE60485F}" destId="{13A509EA-C5B2-4BE2-A883-07E674F1852A}" srcOrd="9" destOrd="0" presId="urn:microsoft.com/office/officeart/2005/8/layout/list1"/>
    <dgm:cxn modelId="{7AE4BAD2-5040-47E5-9D49-D880B1804855}" type="presParOf" srcId="{C58F4404-2937-484A-A422-591BCE60485F}" destId="{B5F2008F-5D28-458A-B454-C31FDEE9928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FCECA6-14A8-4F1F-9ECD-7C894708669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D535AFD-5F23-4EF9-A470-079BEB250F32}">
      <dgm:prSet phldrT="[Text]"/>
      <dgm:spPr/>
      <dgm:t>
        <a:bodyPr/>
        <a:lstStyle/>
        <a:p>
          <a:r>
            <a:rPr lang="en-US" dirty="0" smtClean="0"/>
            <a:t>Sample</a:t>
          </a:r>
          <a:endParaRPr lang="en-US" dirty="0"/>
        </a:p>
      </dgm:t>
    </dgm:pt>
    <dgm:pt modelId="{790044F8-D92D-4A4F-8FA5-4B5DCBEFCB76}" type="parTrans" cxnId="{FDC8C5C1-0691-4454-B64F-BED9BA2ABDD3}">
      <dgm:prSet/>
      <dgm:spPr/>
      <dgm:t>
        <a:bodyPr/>
        <a:lstStyle/>
        <a:p>
          <a:endParaRPr lang="en-US"/>
        </a:p>
      </dgm:t>
    </dgm:pt>
    <dgm:pt modelId="{F8407DAF-D413-42D7-AF82-5E36FCEDC9F4}" type="sibTrans" cxnId="{FDC8C5C1-0691-4454-B64F-BED9BA2ABDD3}">
      <dgm:prSet/>
      <dgm:spPr/>
      <dgm:t>
        <a:bodyPr/>
        <a:lstStyle/>
        <a:p>
          <a:endParaRPr lang="en-US"/>
        </a:p>
      </dgm:t>
    </dgm:pt>
    <dgm:pt modelId="{281E3E5F-93D9-4D6A-8723-613965B88601}">
      <dgm:prSet phldrT="[Text]" custT="1"/>
      <dgm:spPr/>
      <dgm:t>
        <a:bodyPr/>
        <a:lstStyle/>
        <a:p>
          <a:r>
            <a:rPr lang="en-US" sz="2000" dirty="0" smtClean="0"/>
            <a:t>Sampling occurred in 6 elementary schools in one Midwest school district</a:t>
          </a:r>
          <a:endParaRPr lang="en-US" sz="2000" dirty="0"/>
        </a:p>
      </dgm:t>
    </dgm:pt>
    <dgm:pt modelId="{7FD1C8E7-3451-42C7-93F2-49B44B618116}" type="parTrans" cxnId="{29A0B6F7-195D-431D-ABDA-4EBFDB16E7A0}">
      <dgm:prSet/>
      <dgm:spPr/>
      <dgm:t>
        <a:bodyPr/>
        <a:lstStyle/>
        <a:p>
          <a:endParaRPr lang="en-US"/>
        </a:p>
      </dgm:t>
    </dgm:pt>
    <dgm:pt modelId="{B0FFB502-8194-4DE1-AA09-693FB0892E03}" type="sibTrans" cxnId="{29A0B6F7-195D-431D-ABDA-4EBFDB16E7A0}">
      <dgm:prSet/>
      <dgm:spPr/>
      <dgm:t>
        <a:bodyPr/>
        <a:lstStyle/>
        <a:p>
          <a:endParaRPr lang="en-US"/>
        </a:p>
      </dgm:t>
    </dgm:pt>
    <dgm:pt modelId="{560A5795-9C1B-4395-B64D-18152CF69DDB}">
      <dgm:prSet phldrT="[Text]"/>
      <dgm:spPr/>
      <dgm:t>
        <a:bodyPr/>
        <a:lstStyle/>
        <a:p>
          <a:r>
            <a:rPr lang="en-US" dirty="0" smtClean="0"/>
            <a:t>Population</a:t>
          </a:r>
          <a:endParaRPr lang="en-US" dirty="0"/>
        </a:p>
      </dgm:t>
    </dgm:pt>
    <dgm:pt modelId="{0080E775-070F-4175-8416-9DCB8A4DF4B8}" type="parTrans" cxnId="{40A1E83A-B33A-482A-BCC3-754BF3FFE1E8}">
      <dgm:prSet/>
      <dgm:spPr/>
      <dgm:t>
        <a:bodyPr/>
        <a:lstStyle/>
        <a:p>
          <a:endParaRPr lang="en-US"/>
        </a:p>
      </dgm:t>
    </dgm:pt>
    <dgm:pt modelId="{56DCE938-3AB4-41A0-8FC1-3F791F79C2EE}" type="sibTrans" cxnId="{40A1E83A-B33A-482A-BCC3-754BF3FFE1E8}">
      <dgm:prSet/>
      <dgm:spPr/>
      <dgm:t>
        <a:bodyPr/>
        <a:lstStyle/>
        <a:p>
          <a:endParaRPr lang="en-US"/>
        </a:p>
      </dgm:t>
    </dgm:pt>
    <dgm:pt modelId="{F9214828-9E23-4D67-8FDC-AE1BE49DD289}">
      <dgm:prSet phldrT="[Text]" custT="1"/>
      <dgm:spPr/>
      <dgm:t>
        <a:bodyPr/>
        <a:lstStyle/>
        <a:p>
          <a:r>
            <a:rPr lang="en-US" sz="2000" dirty="0" smtClean="0"/>
            <a:t>Students in 3</a:t>
          </a:r>
          <a:r>
            <a:rPr lang="en-US" sz="2000" baseline="30000" dirty="0" smtClean="0"/>
            <a:t>rd</a:t>
          </a:r>
          <a:r>
            <a:rPr lang="en-US" sz="2000" dirty="0" smtClean="0"/>
            <a:t> through 5</a:t>
          </a:r>
          <a:r>
            <a:rPr lang="en-US" sz="2000" baseline="30000" dirty="0" smtClean="0"/>
            <a:t>th</a:t>
          </a:r>
          <a:r>
            <a:rPr lang="en-US" sz="2000" dirty="0" smtClean="0"/>
            <a:t> grades</a:t>
          </a:r>
          <a:endParaRPr lang="en-US" sz="2000" dirty="0"/>
        </a:p>
      </dgm:t>
    </dgm:pt>
    <dgm:pt modelId="{B8E197A1-F2BA-447B-8722-A015C0C6765A}" type="parTrans" cxnId="{4FDC4C62-9BDC-4BAA-AAFC-2110B7F72740}">
      <dgm:prSet/>
      <dgm:spPr/>
      <dgm:t>
        <a:bodyPr/>
        <a:lstStyle/>
        <a:p>
          <a:endParaRPr lang="en-US"/>
        </a:p>
      </dgm:t>
    </dgm:pt>
    <dgm:pt modelId="{BBD46288-CAEB-46A0-BB31-93FBE1A05C7E}" type="sibTrans" cxnId="{4FDC4C62-9BDC-4BAA-AAFC-2110B7F72740}">
      <dgm:prSet/>
      <dgm:spPr/>
      <dgm:t>
        <a:bodyPr/>
        <a:lstStyle/>
        <a:p>
          <a:endParaRPr lang="en-US"/>
        </a:p>
      </dgm:t>
    </dgm:pt>
    <dgm:pt modelId="{2FD6F3CD-7EC1-4B31-9476-ED7173E29E97}">
      <dgm:prSet phldrT="[Text]"/>
      <dgm:spPr/>
      <dgm:t>
        <a:bodyPr/>
        <a:lstStyle/>
        <a:p>
          <a:r>
            <a:rPr lang="en-US" dirty="0" smtClean="0"/>
            <a:t>Recruitment</a:t>
          </a:r>
          <a:endParaRPr lang="en-US" dirty="0"/>
        </a:p>
      </dgm:t>
    </dgm:pt>
    <dgm:pt modelId="{0114F26E-F506-4F6F-936D-D701CDD31B07}" type="parTrans" cxnId="{64C36B08-54D9-46B7-ADCB-84BC2410A296}">
      <dgm:prSet/>
      <dgm:spPr/>
      <dgm:t>
        <a:bodyPr/>
        <a:lstStyle/>
        <a:p>
          <a:endParaRPr lang="en-US"/>
        </a:p>
      </dgm:t>
    </dgm:pt>
    <dgm:pt modelId="{1AD81A23-54B2-4A27-B397-EAB931763EAE}" type="sibTrans" cxnId="{64C36B08-54D9-46B7-ADCB-84BC2410A296}">
      <dgm:prSet/>
      <dgm:spPr/>
      <dgm:t>
        <a:bodyPr/>
        <a:lstStyle/>
        <a:p>
          <a:endParaRPr lang="en-US"/>
        </a:p>
      </dgm:t>
    </dgm:pt>
    <dgm:pt modelId="{50CC9745-3E26-459D-82C7-CF9B2E80D460}">
      <dgm:prSet phldrT="[Text]" custT="1"/>
      <dgm:spPr/>
      <dgm:t>
        <a:bodyPr/>
        <a:lstStyle/>
        <a:p>
          <a:pPr marL="114300" indent="-114300"/>
          <a:r>
            <a:rPr lang="en-US" sz="2000" dirty="0" smtClean="0"/>
            <a:t>660 students participated in year one data collection (T1 &amp; T2)</a:t>
          </a:r>
          <a:endParaRPr lang="en-US" sz="2000" dirty="0"/>
        </a:p>
      </dgm:t>
    </dgm:pt>
    <dgm:pt modelId="{116CF20F-5F15-4CD0-AFD6-EE7AE345A231}" type="parTrans" cxnId="{2D2D7D21-D3D5-40AE-B970-2E36185EA30D}">
      <dgm:prSet/>
      <dgm:spPr/>
      <dgm:t>
        <a:bodyPr/>
        <a:lstStyle/>
        <a:p>
          <a:endParaRPr lang="en-US"/>
        </a:p>
      </dgm:t>
    </dgm:pt>
    <dgm:pt modelId="{26F81072-FBB2-4E6E-93D7-97D0D9488E69}" type="sibTrans" cxnId="{2D2D7D21-D3D5-40AE-B970-2E36185EA30D}">
      <dgm:prSet/>
      <dgm:spPr/>
      <dgm:t>
        <a:bodyPr/>
        <a:lstStyle/>
        <a:p>
          <a:endParaRPr lang="en-US"/>
        </a:p>
      </dgm:t>
    </dgm:pt>
    <dgm:pt modelId="{68C456CD-78D6-47F2-86D1-FFF6D7A9E023}">
      <dgm:prSet/>
      <dgm:spPr/>
      <dgm:t>
        <a:bodyPr/>
        <a:lstStyle/>
        <a:p>
          <a:r>
            <a:rPr lang="en-US" dirty="0" smtClean="0"/>
            <a:t>Collection</a:t>
          </a:r>
          <a:endParaRPr lang="en-US" dirty="0"/>
        </a:p>
      </dgm:t>
    </dgm:pt>
    <dgm:pt modelId="{18C430B2-729A-4D14-A566-72C56B0E4E94}" type="parTrans" cxnId="{D893DE60-2F1A-4357-867D-F108E9894DC5}">
      <dgm:prSet/>
      <dgm:spPr/>
      <dgm:t>
        <a:bodyPr/>
        <a:lstStyle/>
        <a:p>
          <a:endParaRPr lang="en-US"/>
        </a:p>
      </dgm:t>
    </dgm:pt>
    <dgm:pt modelId="{C57A5D90-959C-4C9A-815A-12E8E214B975}" type="sibTrans" cxnId="{D893DE60-2F1A-4357-867D-F108E9894DC5}">
      <dgm:prSet/>
      <dgm:spPr/>
      <dgm:t>
        <a:bodyPr/>
        <a:lstStyle/>
        <a:p>
          <a:endParaRPr lang="en-US"/>
        </a:p>
      </dgm:t>
    </dgm:pt>
    <dgm:pt modelId="{4B9CB2A8-F129-46E5-A1B2-38FBE42C2A24}">
      <dgm:prSet custT="1"/>
      <dgm:spPr/>
      <dgm:t>
        <a:bodyPr/>
        <a:lstStyle/>
        <a:p>
          <a:r>
            <a:rPr lang="en-US" sz="2000" dirty="0" smtClean="0"/>
            <a:t>Consented students participated in a confidential, online survey in the schools’ computer labs after obtaining youth assent</a:t>
          </a:r>
          <a:endParaRPr lang="en-US" sz="2000" dirty="0"/>
        </a:p>
      </dgm:t>
    </dgm:pt>
    <dgm:pt modelId="{79AF4542-4066-4E35-9947-8D9D63DFC1FE}" type="parTrans" cxnId="{60D6C768-CA3D-48A3-B856-E784670D7D3B}">
      <dgm:prSet/>
      <dgm:spPr/>
      <dgm:t>
        <a:bodyPr/>
        <a:lstStyle/>
        <a:p>
          <a:endParaRPr lang="en-US"/>
        </a:p>
      </dgm:t>
    </dgm:pt>
    <dgm:pt modelId="{9132F901-D223-47B9-B49C-81C959A8D2F5}" type="sibTrans" cxnId="{60D6C768-CA3D-48A3-B856-E784670D7D3B}">
      <dgm:prSet/>
      <dgm:spPr/>
      <dgm:t>
        <a:bodyPr/>
        <a:lstStyle/>
        <a:p>
          <a:endParaRPr lang="en-US"/>
        </a:p>
      </dgm:t>
    </dgm:pt>
    <dgm:pt modelId="{62A0F003-BCF9-4EDC-8D0D-346F3B933B7F}">
      <dgm:prSet phldrT="[Text]" custT="1"/>
      <dgm:spPr/>
      <dgm:t>
        <a:bodyPr/>
        <a:lstStyle/>
        <a:p>
          <a:pPr marL="114300" indent="-114300"/>
          <a:r>
            <a:rPr lang="en-US" sz="2000" dirty="0" smtClean="0"/>
            <a:t>960 students participated in year two data collection (T3 &amp; T4) </a:t>
          </a:r>
          <a:endParaRPr lang="en-US" sz="2000" dirty="0"/>
        </a:p>
      </dgm:t>
    </dgm:pt>
    <dgm:pt modelId="{AB89BCA8-F48D-4DEF-9D4B-49352A8E53F1}" type="parTrans" cxnId="{1AEBEA0E-A5CD-4F25-86F6-3FBCB30EA43C}">
      <dgm:prSet/>
      <dgm:spPr/>
      <dgm:t>
        <a:bodyPr/>
        <a:lstStyle/>
        <a:p>
          <a:endParaRPr lang="en-US"/>
        </a:p>
      </dgm:t>
    </dgm:pt>
    <dgm:pt modelId="{893EF8C6-C9F5-4DDE-ABCA-42CCA4041AC3}" type="sibTrans" cxnId="{1AEBEA0E-A5CD-4F25-86F6-3FBCB30EA43C}">
      <dgm:prSet/>
      <dgm:spPr/>
      <dgm:t>
        <a:bodyPr/>
        <a:lstStyle/>
        <a:p>
          <a:endParaRPr lang="en-US"/>
        </a:p>
      </dgm:t>
    </dgm:pt>
    <dgm:pt modelId="{046ADACF-83B4-40D3-A957-C22374AD4F6A}" type="pres">
      <dgm:prSet presAssocID="{19FCECA6-14A8-4F1F-9ECD-7C8947086694}" presName="linearFlow" presStyleCnt="0">
        <dgm:presLayoutVars>
          <dgm:dir/>
          <dgm:animLvl val="lvl"/>
          <dgm:resizeHandles val="exact"/>
        </dgm:presLayoutVars>
      </dgm:prSet>
      <dgm:spPr/>
      <dgm:t>
        <a:bodyPr/>
        <a:lstStyle/>
        <a:p>
          <a:endParaRPr lang="en-US"/>
        </a:p>
      </dgm:t>
    </dgm:pt>
    <dgm:pt modelId="{2E1B1E21-7210-4EC3-A2B8-FA149B6C8EC3}" type="pres">
      <dgm:prSet presAssocID="{8D535AFD-5F23-4EF9-A470-079BEB250F32}" presName="composite" presStyleCnt="0"/>
      <dgm:spPr/>
    </dgm:pt>
    <dgm:pt modelId="{F346B14F-324A-48D9-9E58-F6AE3DC61D54}" type="pres">
      <dgm:prSet presAssocID="{8D535AFD-5F23-4EF9-A470-079BEB250F32}" presName="parentText" presStyleLbl="alignNode1" presStyleIdx="0" presStyleCnt="4">
        <dgm:presLayoutVars>
          <dgm:chMax val="1"/>
          <dgm:bulletEnabled val="1"/>
        </dgm:presLayoutVars>
      </dgm:prSet>
      <dgm:spPr/>
      <dgm:t>
        <a:bodyPr/>
        <a:lstStyle/>
        <a:p>
          <a:endParaRPr lang="en-US"/>
        </a:p>
      </dgm:t>
    </dgm:pt>
    <dgm:pt modelId="{9E33D384-C1CE-4F35-902B-9840CCA77966}" type="pres">
      <dgm:prSet presAssocID="{8D535AFD-5F23-4EF9-A470-079BEB250F32}" presName="descendantText" presStyleLbl="alignAcc1" presStyleIdx="0" presStyleCnt="4" custLinFactNeighborX="0">
        <dgm:presLayoutVars>
          <dgm:bulletEnabled val="1"/>
        </dgm:presLayoutVars>
      </dgm:prSet>
      <dgm:spPr/>
      <dgm:t>
        <a:bodyPr/>
        <a:lstStyle/>
        <a:p>
          <a:endParaRPr lang="en-US"/>
        </a:p>
      </dgm:t>
    </dgm:pt>
    <dgm:pt modelId="{F231C949-84AA-4687-A73D-006E9E22CA90}" type="pres">
      <dgm:prSet presAssocID="{F8407DAF-D413-42D7-AF82-5E36FCEDC9F4}" presName="sp" presStyleCnt="0"/>
      <dgm:spPr/>
    </dgm:pt>
    <dgm:pt modelId="{DF86E122-54C6-4922-B266-04BC1FF806FD}" type="pres">
      <dgm:prSet presAssocID="{560A5795-9C1B-4395-B64D-18152CF69DDB}" presName="composite" presStyleCnt="0"/>
      <dgm:spPr/>
    </dgm:pt>
    <dgm:pt modelId="{511E08F0-0714-4EAA-BBD6-80883BD624A4}" type="pres">
      <dgm:prSet presAssocID="{560A5795-9C1B-4395-B64D-18152CF69DDB}" presName="parentText" presStyleLbl="alignNode1" presStyleIdx="1" presStyleCnt="4">
        <dgm:presLayoutVars>
          <dgm:chMax val="1"/>
          <dgm:bulletEnabled val="1"/>
        </dgm:presLayoutVars>
      </dgm:prSet>
      <dgm:spPr/>
      <dgm:t>
        <a:bodyPr/>
        <a:lstStyle/>
        <a:p>
          <a:endParaRPr lang="en-US"/>
        </a:p>
      </dgm:t>
    </dgm:pt>
    <dgm:pt modelId="{E06B1602-B636-4DA8-B5EA-00948F7F705C}" type="pres">
      <dgm:prSet presAssocID="{560A5795-9C1B-4395-B64D-18152CF69DDB}" presName="descendantText" presStyleLbl="alignAcc1" presStyleIdx="1" presStyleCnt="4">
        <dgm:presLayoutVars>
          <dgm:bulletEnabled val="1"/>
        </dgm:presLayoutVars>
      </dgm:prSet>
      <dgm:spPr/>
      <dgm:t>
        <a:bodyPr/>
        <a:lstStyle/>
        <a:p>
          <a:endParaRPr lang="en-US"/>
        </a:p>
      </dgm:t>
    </dgm:pt>
    <dgm:pt modelId="{E77B548F-444F-46CD-90F6-8AAE7EB2F50F}" type="pres">
      <dgm:prSet presAssocID="{56DCE938-3AB4-41A0-8FC1-3F791F79C2EE}" presName="sp" presStyleCnt="0"/>
      <dgm:spPr/>
    </dgm:pt>
    <dgm:pt modelId="{D802F9FB-D761-44F0-AF7B-30FC9AD291F7}" type="pres">
      <dgm:prSet presAssocID="{2FD6F3CD-7EC1-4B31-9476-ED7173E29E97}" presName="composite" presStyleCnt="0"/>
      <dgm:spPr/>
    </dgm:pt>
    <dgm:pt modelId="{7F565E63-DD85-4407-BB7F-BE8BA84FB9B3}" type="pres">
      <dgm:prSet presAssocID="{2FD6F3CD-7EC1-4B31-9476-ED7173E29E97}" presName="parentText" presStyleLbl="alignNode1" presStyleIdx="2" presStyleCnt="4">
        <dgm:presLayoutVars>
          <dgm:chMax val="1"/>
          <dgm:bulletEnabled val="1"/>
        </dgm:presLayoutVars>
      </dgm:prSet>
      <dgm:spPr/>
      <dgm:t>
        <a:bodyPr/>
        <a:lstStyle/>
        <a:p>
          <a:endParaRPr lang="en-US"/>
        </a:p>
      </dgm:t>
    </dgm:pt>
    <dgm:pt modelId="{8C37DDA5-DC37-4299-AFC3-EB532BA98153}" type="pres">
      <dgm:prSet presAssocID="{2FD6F3CD-7EC1-4B31-9476-ED7173E29E97}" presName="descendantText" presStyleLbl="alignAcc1" presStyleIdx="2" presStyleCnt="4">
        <dgm:presLayoutVars>
          <dgm:bulletEnabled val="1"/>
        </dgm:presLayoutVars>
      </dgm:prSet>
      <dgm:spPr/>
      <dgm:t>
        <a:bodyPr/>
        <a:lstStyle/>
        <a:p>
          <a:endParaRPr lang="en-US"/>
        </a:p>
      </dgm:t>
    </dgm:pt>
    <dgm:pt modelId="{DDAAA87C-0AC8-4C1F-901B-C02C12C22AB6}" type="pres">
      <dgm:prSet presAssocID="{1AD81A23-54B2-4A27-B397-EAB931763EAE}" presName="sp" presStyleCnt="0"/>
      <dgm:spPr/>
    </dgm:pt>
    <dgm:pt modelId="{D1D5123E-B9BA-4D32-B3BF-4DB5E337E012}" type="pres">
      <dgm:prSet presAssocID="{68C456CD-78D6-47F2-86D1-FFF6D7A9E023}" presName="composite" presStyleCnt="0"/>
      <dgm:spPr/>
    </dgm:pt>
    <dgm:pt modelId="{E5A54F83-E4C1-4E0C-8821-F97D7F8E3551}" type="pres">
      <dgm:prSet presAssocID="{68C456CD-78D6-47F2-86D1-FFF6D7A9E023}" presName="parentText" presStyleLbl="alignNode1" presStyleIdx="3" presStyleCnt="4">
        <dgm:presLayoutVars>
          <dgm:chMax val="1"/>
          <dgm:bulletEnabled val="1"/>
        </dgm:presLayoutVars>
      </dgm:prSet>
      <dgm:spPr/>
      <dgm:t>
        <a:bodyPr/>
        <a:lstStyle/>
        <a:p>
          <a:endParaRPr lang="en-US"/>
        </a:p>
      </dgm:t>
    </dgm:pt>
    <dgm:pt modelId="{81E012CC-3B68-4A80-A779-0B03FABD4065}" type="pres">
      <dgm:prSet presAssocID="{68C456CD-78D6-47F2-86D1-FFF6D7A9E023}" presName="descendantText" presStyleLbl="alignAcc1" presStyleIdx="3" presStyleCnt="4">
        <dgm:presLayoutVars>
          <dgm:bulletEnabled val="1"/>
        </dgm:presLayoutVars>
      </dgm:prSet>
      <dgm:spPr/>
      <dgm:t>
        <a:bodyPr/>
        <a:lstStyle/>
        <a:p>
          <a:endParaRPr lang="en-US"/>
        </a:p>
      </dgm:t>
    </dgm:pt>
  </dgm:ptLst>
  <dgm:cxnLst>
    <dgm:cxn modelId="{789922F5-CBB8-4CCF-A583-E557018F1C6D}" type="presOf" srcId="{8D535AFD-5F23-4EF9-A470-079BEB250F32}" destId="{F346B14F-324A-48D9-9E58-F6AE3DC61D54}" srcOrd="0" destOrd="0" presId="urn:microsoft.com/office/officeart/2005/8/layout/chevron2"/>
    <dgm:cxn modelId="{D66B4D99-D809-41FB-AE92-B1826AFE8DBC}" type="presOf" srcId="{281E3E5F-93D9-4D6A-8723-613965B88601}" destId="{9E33D384-C1CE-4F35-902B-9840CCA77966}" srcOrd="0" destOrd="0" presId="urn:microsoft.com/office/officeart/2005/8/layout/chevron2"/>
    <dgm:cxn modelId="{0378C9D2-4A1F-4FF7-864A-C33DD9B84C43}" type="presOf" srcId="{F9214828-9E23-4D67-8FDC-AE1BE49DD289}" destId="{E06B1602-B636-4DA8-B5EA-00948F7F705C}" srcOrd="0" destOrd="0" presId="urn:microsoft.com/office/officeart/2005/8/layout/chevron2"/>
    <dgm:cxn modelId="{60D6C768-CA3D-48A3-B856-E784670D7D3B}" srcId="{68C456CD-78D6-47F2-86D1-FFF6D7A9E023}" destId="{4B9CB2A8-F129-46E5-A1B2-38FBE42C2A24}" srcOrd="0" destOrd="0" parTransId="{79AF4542-4066-4E35-9947-8D9D63DFC1FE}" sibTransId="{9132F901-D223-47B9-B49C-81C959A8D2F5}"/>
    <dgm:cxn modelId="{DC252618-91B0-4461-AC39-B249B5BFAE42}" type="presOf" srcId="{68C456CD-78D6-47F2-86D1-FFF6D7A9E023}" destId="{E5A54F83-E4C1-4E0C-8821-F97D7F8E3551}" srcOrd="0" destOrd="0" presId="urn:microsoft.com/office/officeart/2005/8/layout/chevron2"/>
    <dgm:cxn modelId="{A485CD56-ED19-4F3C-916A-CC2F814F3C0B}" type="presOf" srcId="{560A5795-9C1B-4395-B64D-18152CF69DDB}" destId="{511E08F0-0714-4EAA-BBD6-80883BD624A4}" srcOrd="0" destOrd="0" presId="urn:microsoft.com/office/officeart/2005/8/layout/chevron2"/>
    <dgm:cxn modelId="{D893DE60-2F1A-4357-867D-F108E9894DC5}" srcId="{19FCECA6-14A8-4F1F-9ECD-7C8947086694}" destId="{68C456CD-78D6-47F2-86D1-FFF6D7A9E023}" srcOrd="3" destOrd="0" parTransId="{18C430B2-729A-4D14-A566-72C56B0E4E94}" sibTransId="{C57A5D90-959C-4C9A-815A-12E8E214B975}"/>
    <dgm:cxn modelId="{133FE77A-7662-4583-96FC-52EA3E5FE336}" type="presOf" srcId="{62A0F003-BCF9-4EDC-8D0D-346F3B933B7F}" destId="{8C37DDA5-DC37-4299-AFC3-EB532BA98153}" srcOrd="0" destOrd="1" presId="urn:microsoft.com/office/officeart/2005/8/layout/chevron2"/>
    <dgm:cxn modelId="{1AEBEA0E-A5CD-4F25-86F6-3FBCB30EA43C}" srcId="{2FD6F3CD-7EC1-4B31-9476-ED7173E29E97}" destId="{62A0F003-BCF9-4EDC-8D0D-346F3B933B7F}" srcOrd="1" destOrd="0" parTransId="{AB89BCA8-F48D-4DEF-9D4B-49352A8E53F1}" sibTransId="{893EF8C6-C9F5-4DDE-ABCA-42CCA4041AC3}"/>
    <dgm:cxn modelId="{ECCD158E-6A4F-40E7-8C7E-9CC9E3131CD1}" type="presOf" srcId="{50CC9745-3E26-459D-82C7-CF9B2E80D460}" destId="{8C37DDA5-DC37-4299-AFC3-EB532BA98153}" srcOrd="0" destOrd="0" presId="urn:microsoft.com/office/officeart/2005/8/layout/chevron2"/>
    <dgm:cxn modelId="{4FDC4C62-9BDC-4BAA-AAFC-2110B7F72740}" srcId="{560A5795-9C1B-4395-B64D-18152CF69DDB}" destId="{F9214828-9E23-4D67-8FDC-AE1BE49DD289}" srcOrd="0" destOrd="0" parTransId="{B8E197A1-F2BA-447B-8722-A015C0C6765A}" sibTransId="{BBD46288-CAEB-46A0-BB31-93FBE1A05C7E}"/>
    <dgm:cxn modelId="{29A0B6F7-195D-431D-ABDA-4EBFDB16E7A0}" srcId="{8D535AFD-5F23-4EF9-A470-079BEB250F32}" destId="{281E3E5F-93D9-4D6A-8723-613965B88601}" srcOrd="0" destOrd="0" parTransId="{7FD1C8E7-3451-42C7-93F2-49B44B618116}" sibTransId="{B0FFB502-8194-4DE1-AA09-693FB0892E03}"/>
    <dgm:cxn modelId="{40A1E83A-B33A-482A-BCC3-754BF3FFE1E8}" srcId="{19FCECA6-14A8-4F1F-9ECD-7C8947086694}" destId="{560A5795-9C1B-4395-B64D-18152CF69DDB}" srcOrd="1" destOrd="0" parTransId="{0080E775-070F-4175-8416-9DCB8A4DF4B8}" sibTransId="{56DCE938-3AB4-41A0-8FC1-3F791F79C2EE}"/>
    <dgm:cxn modelId="{7E8B5459-1C2E-43A7-8EF7-6F15DEEE2869}" type="presOf" srcId="{2FD6F3CD-7EC1-4B31-9476-ED7173E29E97}" destId="{7F565E63-DD85-4407-BB7F-BE8BA84FB9B3}" srcOrd="0" destOrd="0" presId="urn:microsoft.com/office/officeart/2005/8/layout/chevron2"/>
    <dgm:cxn modelId="{64C36B08-54D9-46B7-ADCB-84BC2410A296}" srcId="{19FCECA6-14A8-4F1F-9ECD-7C8947086694}" destId="{2FD6F3CD-7EC1-4B31-9476-ED7173E29E97}" srcOrd="2" destOrd="0" parTransId="{0114F26E-F506-4F6F-936D-D701CDD31B07}" sibTransId="{1AD81A23-54B2-4A27-B397-EAB931763EAE}"/>
    <dgm:cxn modelId="{2D2D7D21-D3D5-40AE-B970-2E36185EA30D}" srcId="{2FD6F3CD-7EC1-4B31-9476-ED7173E29E97}" destId="{50CC9745-3E26-459D-82C7-CF9B2E80D460}" srcOrd="0" destOrd="0" parTransId="{116CF20F-5F15-4CD0-AFD6-EE7AE345A231}" sibTransId="{26F81072-FBB2-4E6E-93D7-97D0D9488E69}"/>
    <dgm:cxn modelId="{735DD035-B9DD-42CE-BE43-12C559603AE6}" type="presOf" srcId="{4B9CB2A8-F129-46E5-A1B2-38FBE42C2A24}" destId="{81E012CC-3B68-4A80-A779-0B03FABD4065}" srcOrd="0" destOrd="0" presId="urn:microsoft.com/office/officeart/2005/8/layout/chevron2"/>
    <dgm:cxn modelId="{FDC8C5C1-0691-4454-B64F-BED9BA2ABDD3}" srcId="{19FCECA6-14A8-4F1F-9ECD-7C8947086694}" destId="{8D535AFD-5F23-4EF9-A470-079BEB250F32}" srcOrd="0" destOrd="0" parTransId="{790044F8-D92D-4A4F-8FA5-4B5DCBEFCB76}" sibTransId="{F8407DAF-D413-42D7-AF82-5E36FCEDC9F4}"/>
    <dgm:cxn modelId="{C4CD1EF4-2C14-4536-8A09-9D7CD6A5ADCD}" type="presOf" srcId="{19FCECA6-14A8-4F1F-9ECD-7C8947086694}" destId="{046ADACF-83B4-40D3-A957-C22374AD4F6A}" srcOrd="0" destOrd="0" presId="urn:microsoft.com/office/officeart/2005/8/layout/chevron2"/>
    <dgm:cxn modelId="{AFDAB0F2-BD2A-44F1-BEEA-88D6AE87D160}" type="presParOf" srcId="{046ADACF-83B4-40D3-A957-C22374AD4F6A}" destId="{2E1B1E21-7210-4EC3-A2B8-FA149B6C8EC3}" srcOrd="0" destOrd="0" presId="urn:microsoft.com/office/officeart/2005/8/layout/chevron2"/>
    <dgm:cxn modelId="{A8A1F990-051C-4974-974C-251A8B21ADBF}" type="presParOf" srcId="{2E1B1E21-7210-4EC3-A2B8-FA149B6C8EC3}" destId="{F346B14F-324A-48D9-9E58-F6AE3DC61D54}" srcOrd="0" destOrd="0" presId="urn:microsoft.com/office/officeart/2005/8/layout/chevron2"/>
    <dgm:cxn modelId="{EB347E6F-BA00-4404-B012-6FCD2B8C774E}" type="presParOf" srcId="{2E1B1E21-7210-4EC3-A2B8-FA149B6C8EC3}" destId="{9E33D384-C1CE-4F35-902B-9840CCA77966}" srcOrd="1" destOrd="0" presId="urn:microsoft.com/office/officeart/2005/8/layout/chevron2"/>
    <dgm:cxn modelId="{C266300F-34C2-46DA-BC04-59EA039AF6D2}" type="presParOf" srcId="{046ADACF-83B4-40D3-A957-C22374AD4F6A}" destId="{F231C949-84AA-4687-A73D-006E9E22CA90}" srcOrd="1" destOrd="0" presId="urn:microsoft.com/office/officeart/2005/8/layout/chevron2"/>
    <dgm:cxn modelId="{43C4BBF7-E566-4145-8A97-4D135AE9ED9D}" type="presParOf" srcId="{046ADACF-83B4-40D3-A957-C22374AD4F6A}" destId="{DF86E122-54C6-4922-B266-04BC1FF806FD}" srcOrd="2" destOrd="0" presId="urn:microsoft.com/office/officeart/2005/8/layout/chevron2"/>
    <dgm:cxn modelId="{35054B0A-DC82-45E9-9846-6DF5DCFA9CBF}" type="presParOf" srcId="{DF86E122-54C6-4922-B266-04BC1FF806FD}" destId="{511E08F0-0714-4EAA-BBD6-80883BD624A4}" srcOrd="0" destOrd="0" presId="urn:microsoft.com/office/officeart/2005/8/layout/chevron2"/>
    <dgm:cxn modelId="{1E3B5667-9F07-44C0-B2E8-38042F3DE917}" type="presParOf" srcId="{DF86E122-54C6-4922-B266-04BC1FF806FD}" destId="{E06B1602-B636-4DA8-B5EA-00948F7F705C}" srcOrd="1" destOrd="0" presId="urn:microsoft.com/office/officeart/2005/8/layout/chevron2"/>
    <dgm:cxn modelId="{CBDFF4FC-173D-4B43-AAB1-5000DA52A9CC}" type="presParOf" srcId="{046ADACF-83B4-40D3-A957-C22374AD4F6A}" destId="{E77B548F-444F-46CD-90F6-8AAE7EB2F50F}" srcOrd="3" destOrd="0" presId="urn:microsoft.com/office/officeart/2005/8/layout/chevron2"/>
    <dgm:cxn modelId="{91F0A400-F2D6-494A-A17E-6A5BBCAB3CFE}" type="presParOf" srcId="{046ADACF-83B4-40D3-A957-C22374AD4F6A}" destId="{D802F9FB-D761-44F0-AF7B-30FC9AD291F7}" srcOrd="4" destOrd="0" presId="urn:microsoft.com/office/officeart/2005/8/layout/chevron2"/>
    <dgm:cxn modelId="{B5448FC7-CE77-4105-9BAC-3447E4982EC2}" type="presParOf" srcId="{D802F9FB-D761-44F0-AF7B-30FC9AD291F7}" destId="{7F565E63-DD85-4407-BB7F-BE8BA84FB9B3}" srcOrd="0" destOrd="0" presId="urn:microsoft.com/office/officeart/2005/8/layout/chevron2"/>
    <dgm:cxn modelId="{898CDFD8-0033-4A19-9F63-C2E604561987}" type="presParOf" srcId="{D802F9FB-D761-44F0-AF7B-30FC9AD291F7}" destId="{8C37DDA5-DC37-4299-AFC3-EB532BA98153}" srcOrd="1" destOrd="0" presId="urn:microsoft.com/office/officeart/2005/8/layout/chevron2"/>
    <dgm:cxn modelId="{F277D78F-0DB5-44B1-801D-61BC0EA1FC77}" type="presParOf" srcId="{046ADACF-83B4-40D3-A957-C22374AD4F6A}" destId="{DDAAA87C-0AC8-4C1F-901B-C02C12C22AB6}" srcOrd="5" destOrd="0" presId="urn:microsoft.com/office/officeart/2005/8/layout/chevron2"/>
    <dgm:cxn modelId="{E0EC5258-0931-494A-B1CB-D4F3A2317861}" type="presParOf" srcId="{046ADACF-83B4-40D3-A957-C22374AD4F6A}" destId="{D1D5123E-B9BA-4D32-B3BF-4DB5E337E012}" srcOrd="6" destOrd="0" presId="urn:microsoft.com/office/officeart/2005/8/layout/chevron2"/>
    <dgm:cxn modelId="{9EC32F11-8736-49C0-AA06-B84E265B148B}" type="presParOf" srcId="{D1D5123E-B9BA-4D32-B3BF-4DB5E337E012}" destId="{E5A54F83-E4C1-4E0C-8821-F97D7F8E3551}" srcOrd="0" destOrd="0" presId="urn:microsoft.com/office/officeart/2005/8/layout/chevron2"/>
    <dgm:cxn modelId="{0893FC9D-87B5-4895-8F0B-5EB772776A25}" type="presParOf" srcId="{D1D5123E-B9BA-4D32-B3BF-4DB5E337E012}" destId="{81E012CC-3B68-4A80-A779-0B03FABD406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24B25-D3A0-48D4-9A68-24001AF668B9}">
      <dsp:nvSpPr>
        <dsp:cNvPr id="0" name=""/>
        <dsp:cNvSpPr/>
      </dsp:nvSpPr>
      <dsp:spPr>
        <a:xfrm>
          <a:off x="0" y="17278"/>
          <a:ext cx="2236281" cy="134176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Depression </a:t>
          </a:r>
          <a:endParaRPr lang="en-US" sz="2600" kern="1200" dirty="0"/>
        </a:p>
      </dsp:txBody>
      <dsp:txXfrm>
        <a:off x="0" y="17278"/>
        <a:ext cx="2236281" cy="1341769"/>
      </dsp:txXfrm>
    </dsp:sp>
    <dsp:sp modelId="{6987DE87-F966-44BE-B4A6-814C3DAEB5EF}">
      <dsp:nvSpPr>
        <dsp:cNvPr id="0" name=""/>
        <dsp:cNvSpPr/>
      </dsp:nvSpPr>
      <dsp:spPr>
        <a:xfrm>
          <a:off x="2459910" y="17278"/>
          <a:ext cx="2236281" cy="134176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Social Anxiety</a:t>
          </a:r>
          <a:endParaRPr lang="en-US" sz="2600" kern="1200" dirty="0"/>
        </a:p>
      </dsp:txBody>
      <dsp:txXfrm>
        <a:off x="2459910" y="17278"/>
        <a:ext cx="2236281" cy="1341769"/>
      </dsp:txXfrm>
    </dsp:sp>
    <dsp:sp modelId="{2955916B-0A40-4D7E-8E9F-CAF159E3E080}">
      <dsp:nvSpPr>
        <dsp:cNvPr id="0" name=""/>
        <dsp:cNvSpPr/>
      </dsp:nvSpPr>
      <dsp:spPr>
        <a:xfrm>
          <a:off x="4919820" y="17278"/>
          <a:ext cx="2236281" cy="134176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Low Self-Esteem</a:t>
          </a:r>
          <a:endParaRPr lang="en-US" sz="2600" kern="1200" dirty="0"/>
        </a:p>
      </dsp:txBody>
      <dsp:txXfrm>
        <a:off x="4919820" y="17278"/>
        <a:ext cx="2236281" cy="1341769"/>
      </dsp:txXfrm>
    </dsp:sp>
    <dsp:sp modelId="{5928674B-BF95-4B86-855C-E76EBCE775A6}">
      <dsp:nvSpPr>
        <dsp:cNvPr id="0" name=""/>
        <dsp:cNvSpPr/>
      </dsp:nvSpPr>
      <dsp:spPr>
        <a:xfrm>
          <a:off x="0" y="1582675"/>
          <a:ext cx="2236281" cy="134176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Suicide thoughts &amp; attempts</a:t>
          </a:r>
          <a:endParaRPr lang="en-US" sz="2600" kern="1200" dirty="0"/>
        </a:p>
      </dsp:txBody>
      <dsp:txXfrm>
        <a:off x="0" y="1582675"/>
        <a:ext cx="2236281" cy="1341769"/>
      </dsp:txXfrm>
    </dsp:sp>
    <dsp:sp modelId="{B65E71E5-1D92-41F3-BB83-6DD5E2A8A3A6}">
      <dsp:nvSpPr>
        <dsp:cNvPr id="0" name=""/>
        <dsp:cNvSpPr/>
      </dsp:nvSpPr>
      <dsp:spPr>
        <a:xfrm>
          <a:off x="2459910" y="1582675"/>
          <a:ext cx="2236281" cy="134176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Academic Problems</a:t>
          </a:r>
          <a:endParaRPr lang="en-US" sz="2600" kern="1200" dirty="0"/>
        </a:p>
      </dsp:txBody>
      <dsp:txXfrm>
        <a:off x="2459910" y="1582675"/>
        <a:ext cx="2236281" cy="1341769"/>
      </dsp:txXfrm>
    </dsp:sp>
    <dsp:sp modelId="{BD9D395C-6CB8-4689-9693-16F51AFEBEDD}">
      <dsp:nvSpPr>
        <dsp:cNvPr id="0" name=""/>
        <dsp:cNvSpPr/>
      </dsp:nvSpPr>
      <dsp:spPr>
        <a:xfrm>
          <a:off x="4919820" y="1582675"/>
          <a:ext cx="2236281" cy="134176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Physical Health Complaints</a:t>
          </a:r>
          <a:endParaRPr lang="en-US" sz="2600" kern="1200" dirty="0"/>
        </a:p>
      </dsp:txBody>
      <dsp:txXfrm>
        <a:off x="4919820" y="1582675"/>
        <a:ext cx="2236281" cy="1341769"/>
      </dsp:txXfrm>
    </dsp:sp>
    <dsp:sp modelId="{89683553-A90F-4791-90F8-EB0ECAD21D1C}">
      <dsp:nvSpPr>
        <dsp:cNvPr id="0" name=""/>
        <dsp:cNvSpPr/>
      </dsp:nvSpPr>
      <dsp:spPr>
        <a:xfrm>
          <a:off x="1229955" y="3148072"/>
          <a:ext cx="2236281" cy="134176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Substance Abuse</a:t>
          </a:r>
          <a:endParaRPr lang="en-US" sz="2600" kern="1200" dirty="0"/>
        </a:p>
      </dsp:txBody>
      <dsp:txXfrm>
        <a:off x="1229955" y="3148072"/>
        <a:ext cx="2236281" cy="1341769"/>
      </dsp:txXfrm>
    </dsp:sp>
    <dsp:sp modelId="{566E2BAD-9D54-4C6E-9572-67BEB0970C92}">
      <dsp:nvSpPr>
        <dsp:cNvPr id="0" name=""/>
        <dsp:cNvSpPr/>
      </dsp:nvSpPr>
      <dsp:spPr>
        <a:xfrm>
          <a:off x="3689865" y="3148072"/>
          <a:ext cx="2236281" cy="134176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Environmental Impacts</a:t>
          </a:r>
          <a:endParaRPr lang="en-US" sz="2600" kern="1200" dirty="0"/>
        </a:p>
      </dsp:txBody>
      <dsp:txXfrm>
        <a:off x="3689865" y="3148072"/>
        <a:ext cx="2236281" cy="13417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A06E3-4A92-4D67-9B61-03292443BBFA}">
      <dsp:nvSpPr>
        <dsp:cNvPr id="0" name=""/>
        <dsp:cNvSpPr/>
      </dsp:nvSpPr>
      <dsp:spPr>
        <a:xfrm>
          <a:off x="0" y="586991"/>
          <a:ext cx="9590903" cy="534695"/>
        </a:xfrm>
        <a:prstGeom prst="rect">
          <a:avLst/>
        </a:prstGeom>
        <a:solidFill>
          <a:schemeClr val="accent1">
            <a:alpha val="90000"/>
            <a:tint val="4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4BD96B-6403-4C54-87F6-AA6E751DE87E}">
      <dsp:nvSpPr>
        <dsp:cNvPr id="0" name=""/>
        <dsp:cNvSpPr/>
      </dsp:nvSpPr>
      <dsp:spPr>
        <a:xfrm>
          <a:off x="479545" y="26111"/>
          <a:ext cx="6713632" cy="1121760"/>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3759" tIns="0" rIns="253759" bIns="0" numCol="1" spcCol="1270" anchor="ctr" anchorCtr="0">
          <a:noAutofit/>
        </a:bodyPr>
        <a:lstStyle/>
        <a:p>
          <a:pPr lvl="0" algn="l" defTabSz="1111250">
            <a:lnSpc>
              <a:spcPct val="90000"/>
            </a:lnSpc>
            <a:spcBef>
              <a:spcPct val="0"/>
            </a:spcBef>
            <a:spcAft>
              <a:spcPct val="35000"/>
            </a:spcAft>
          </a:pPr>
          <a:r>
            <a:rPr lang="en-US" sz="2500" kern="1200" dirty="0" smtClean="0"/>
            <a:t>How does exposure to cyberbullying victimization change over time from 3rd-5th grade?</a:t>
          </a:r>
          <a:endParaRPr lang="en-US" sz="2500" kern="1200" dirty="0"/>
        </a:p>
      </dsp:txBody>
      <dsp:txXfrm>
        <a:off x="534305" y="80871"/>
        <a:ext cx="6604112" cy="1012240"/>
      </dsp:txXfrm>
    </dsp:sp>
    <dsp:sp modelId="{42501010-8414-409F-8A66-7D30DBCA61FE}">
      <dsp:nvSpPr>
        <dsp:cNvPr id="0" name=""/>
        <dsp:cNvSpPr/>
      </dsp:nvSpPr>
      <dsp:spPr>
        <a:xfrm>
          <a:off x="0" y="2119499"/>
          <a:ext cx="9590903" cy="740176"/>
        </a:xfrm>
        <a:prstGeom prst="rect">
          <a:avLst/>
        </a:prstGeom>
        <a:solidFill>
          <a:schemeClr val="accent1">
            <a:alpha val="90000"/>
            <a:tint val="4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4674C-51AD-4C79-BD9D-299076F36A0D}">
      <dsp:nvSpPr>
        <dsp:cNvPr id="0" name=""/>
        <dsp:cNvSpPr/>
      </dsp:nvSpPr>
      <dsp:spPr>
        <a:xfrm>
          <a:off x="479545" y="1326886"/>
          <a:ext cx="6713632" cy="1353493"/>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3759" tIns="0" rIns="253759" bIns="0" numCol="1" spcCol="1270" anchor="ctr" anchorCtr="0">
          <a:noAutofit/>
        </a:bodyPr>
        <a:lstStyle/>
        <a:p>
          <a:pPr lvl="0" algn="l" defTabSz="1111250">
            <a:lnSpc>
              <a:spcPct val="90000"/>
            </a:lnSpc>
            <a:spcBef>
              <a:spcPct val="0"/>
            </a:spcBef>
            <a:spcAft>
              <a:spcPct val="35000"/>
            </a:spcAft>
          </a:pPr>
          <a:r>
            <a:rPr lang="en-US" sz="2500" kern="1200" dirty="0" smtClean="0"/>
            <a:t>How is this change or lack of change influenced by individual characteristics (i.e., age, gender, traditional bullying involvement)?</a:t>
          </a:r>
          <a:endParaRPr lang="en-US" sz="2500" kern="1200" dirty="0"/>
        </a:p>
      </dsp:txBody>
      <dsp:txXfrm>
        <a:off x="545617" y="1392958"/>
        <a:ext cx="6581488" cy="1221349"/>
      </dsp:txXfrm>
    </dsp:sp>
    <dsp:sp modelId="{B5F2008F-5D28-458A-B454-C31FDEE99289}">
      <dsp:nvSpPr>
        <dsp:cNvPr id="0" name=""/>
        <dsp:cNvSpPr/>
      </dsp:nvSpPr>
      <dsp:spPr>
        <a:xfrm>
          <a:off x="0" y="3625756"/>
          <a:ext cx="9590903" cy="760956"/>
        </a:xfrm>
        <a:prstGeom prst="rect">
          <a:avLst/>
        </a:prstGeom>
        <a:solidFill>
          <a:schemeClr val="accent1">
            <a:alpha val="90000"/>
            <a:tint val="4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80814A-148B-414D-B86F-7AC55A316FBD}">
      <dsp:nvSpPr>
        <dsp:cNvPr id="0" name=""/>
        <dsp:cNvSpPr/>
      </dsp:nvSpPr>
      <dsp:spPr>
        <a:xfrm>
          <a:off x="479545" y="3064876"/>
          <a:ext cx="6713632" cy="1121760"/>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3759" tIns="0" rIns="253759" bIns="0" numCol="1" spcCol="1270" anchor="ctr" anchorCtr="0">
          <a:noAutofit/>
        </a:bodyPr>
        <a:lstStyle/>
        <a:p>
          <a:pPr lvl="0" algn="l" defTabSz="1111250">
            <a:lnSpc>
              <a:spcPct val="90000"/>
            </a:lnSpc>
            <a:spcBef>
              <a:spcPct val="0"/>
            </a:spcBef>
            <a:spcAft>
              <a:spcPct val="35000"/>
            </a:spcAft>
          </a:pPr>
          <a:r>
            <a:rPr lang="en-US" sz="2500" kern="1200" dirty="0" smtClean="0"/>
            <a:t>How does exposure to cyberbullying victimization predict later emotional, social, and academic outcomes?</a:t>
          </a:r>
          <a:endParaRPr lang="en-US" sz="2500" kern="1200" dirty="0"/>
        </a:p>
      </dsp:txBody>
      <dsp:txXfrm>
        <a:off x="534305" y="3119636"/>
        <a:ext cx="6604112" cy="1012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6B14F-324A-48D9-9E58-F6AE3DC61D54}">
      <dsp:nvSpPr>
        <dsp:cNvPr id="0" name=""/>
        <dsp:cNvSpPr/>
      </dsp:nvSpPr>
      <dsp:spPr>
        <a:xfrm rot="5400000">
          <a:off x="-200297" y="203072"/>
          <a:ext cx="1335319" cy="93472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Sample</a:t>
          </a:r>
          <a:endParaRPr lang="en-US" sz="1400" kern="1200" dirty="0"/>
        </a:p>
      </dsp:txBody>
      <dsp:txXfrm rot="-5400000">
        <a:off x="2" y="470136"/>
        <a:ext cx="934723" cy="400596"/>
      </dsp:txXfrm>
    </dsp:sp>
    <dsp:sp modelId="{9E33D384-C1CE-4F35-902B-9840CCA77966}">
      <dsp:nvSpPr>
        <dsp:cNvPr id="0" name=""/>
        <dsp:cNvSpPr/>
      </dsp:nvSpPr>
      <dsp:spPr>
        <a:xfrm rot="5400000">
          <a:off x="4200100" y="-3262601"/>
          <a:ext cx="867957" cy="739871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Sampling occurred in 6 elementary schools in one Midwest school district</a:t>
          </a:r>
          <a:endParaRPr lang="en-US" sz="2000" kern="1200" dirty="0"/>
        </a:p>
      </dsp:txBody>
      <dsp:txXfrm rot="-5400000">
        <a:off x="934723" y="45146"/>
        <a:ext cx="7356341" cy="783217"/>
      </dsp:txXfrm>
    </dsp:sp>
    <dsp:sp modelId="{511E08F0-0714-4EAA-BBD6-80883BD624A4}">
      <dsp:nvSpPr>
        <dsp:cNvPr id="0" name=""/>
        <dsp:cNvSpPr/>
      </dsp:nvSpPr>
      <dsp:spPr>
        <a:xfrm rot="5400000">
          <a:off x="-200297" y="1392702"/>
          <a:ext cx="1335319" cy="93472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Population</a:t>
          </a:r>
          <a:endParaRPr lang="en-US" sz="1400" kern="1200" dirty="0"/>
        </a:p>
      </dsp:txBody>
      <dsp:txXfrm rot="-5400000">
        <a:off x="2" y="1659766"/>
        <a:ext cx="934723" cy="400596"/>
      </dsp:txXfrm>
    </dsp:sp>
    <dsp:sp modelId="{E06B1602-B636-4DA8-B5EA-00948F7F705C}">
      <dsp:nvSpPr>
        <dsp:cNvPr id="0" name=""/>
        <dsp:cNvSpPr/>
      </dsp:nvSpPr>
      <dsp:spPr>
        <a:xfrm rot="5400000">
          <a:off x="4200100" y="-2072972"/>
          <a:ext cx="867957" cy="739871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Students in 3</a:t>
          </a:r>
          <a:r>
            <a:rPr lang="en-US" sz="2000" kern="1200" baseline="30000" dirty="0" smtClean="0"/>
            <a:t>rd</a:t>
          </a:r>
          <a:r>
            <a:rPr lang="en-US" sz="2000" kern="1200" dirty="0" smtClean="0"/>
            <a:t> through 5</a:t>
          </a:r>
          <a:r>
            <a:rPr lang="en-US" sz="2000" kern="1200" baseline="30000" dirty="0" smtClean="0"/>
            <a:t>th</a:t>
          </a:r>
          <a:r>
            <a:rPr lang="en-US" sz="2000" kern="1200" dirty="0" smtClean="0"/>
            <a:t> grades</a:t>
          </a:r>
          <a:endParaRPr lang="en-US" sz="2000" kern="1200" dirty="0"/>
        </a:p>
      </dsp:txBody>
      <dsp:txXfrm rot="-5400000">
        <a:off x="934723" y="1234775"/>
        <a:ext cx="7356341" cy="783217"/>
      </dsp:txXfrm>
    </dsp:sp>
    <dsp:sp modelId="{7F565E63-DD85-4407-BB7F-BE8BA84FB9B3}">
      <dsp:nvSpPr>
        <dsp:cNvPr id="0" name=""/>
        <dsp:cNvSpPr/>
      </dsp:nvSpPr>
      <dsp:spPr>
        <a:xfrm rot="5400000">
          <a:off x="-200297" y="2582331"/>
          <a:ext cx="1335319" cy="93472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Recruitment</a:t>
          </a:r>
          <a:endParaRPr lang="en-US" sz="1400" kern="1200" dirty="0"/>
        </a:p>
      </dsp:txBody>
      <dsp:txXfrm rot="-5400000">
        <a:off x="2" y="2849395"/>
        <a:ext cx="934723" cy="400596"/>
      </dsp:txXfrm>
    </dsp:sp>
    <dsp:sp modelId="{8C37DDA5-DC37-4299-AFC3-EB532BA98153}">
      <dsp:nvSpPr>
        <dsp:cNvPr id="0" name=""/>
        <dsp:cNvSpPr/>
      </dsp:nvSpPr>
      <dsp:spPr>
        <a:xfrm rot="5400000">
          <a:off x="4200100" y="-883342"/>
          <a:ext cx="867957" cy="739871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14300" lvl="1" indent="-114300" algn="l" defTabSz="889000">
            <a:lnSpc>
              <a:spcPct val="90000"/>
            </a:lnSpc>
            <a:spcBef>
              <a:spcPct val="0"/>
            </a:spcBef>
            <a:spcAft>
              <a:spcPct val="15000"/>
            </a:spcAft>
            <a:buChar char="••"/>
          </a:pPr>
          <a:r>
            <a:rPr lang="en-US" sz="2000" kern="1200" dirty="0" smtClean="0"/>
            <a:t>660 students participated in year one data collection (T1 &amp; T2)</a:t>
          </a:r>
          <a:endParaRPr lang="en-US" sz="2000" kern="1200" dirty="0"/>
        </a:p>
        <a:p>
          <a:pPr marL="114300" lvl="1" indent="-114300" algn="l" defTabSz="889000">
            <a:lnSpc>
              <a:spcPct val="90000"/>
            </a:lnSpc>
            <a:spcBef>
              <a:spcPct val="0"/>
            </a:spcBef>
            <a:spcAft>
              <a:spcPct val="15000"/>
            </a:spcAft>
            <a:buChar char="••"/>
          </a:pPr>
          <a:r>
            <a:rPr lang="en-US" sz="2000" kern="1200" dirty="0" smtClean="0"/>
            <a:t>960 students participated in year two data collection (T3 &amp; T4) </a:t>
          </a:r>
          <a:endParaRPr lang="en-US" sz="2000" kern="1200" dirty="0"/>
        </a:p>
      </dsp:txBody>
      <dsp:txXfrm rot="-5400000">
        <a:off x="934723" y="2424405"/>
        <a:ext cx="7356341" cy="783217"/>
      </dsp:txXfrm>
    </dsp:sp>
    <dsp:sp modelId="{E5A54F83-E4C1-4E0C-8821-F97D7F8E3551}">
      <dsp:nvSpPr>
        <dsp:cNvPr id="0" name=""/>
        <dsp:cNvSpPr/>
      </dsp:nvSpPr>
      <dsp:spPr>
        <a:xfrm rot="5400000">
          <a:off x="-200297" y="3771961"/>
          <a:ext cx="1335319" cy="93472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Collection</a:t>
          </a:r>
          <a:endParaRPr lang="en-US" sz="1400" kern="1200" dirty="0"/>
        </a:p>
      </dsp:txBody>
      <dsp:txXfrm rot="-5400000">
        <a:off x="2" y="4039025"/>
        <a:ext cx="934723" cy="400596"/>
      </dsp:txXfrm>
    </dsp:sp>
    <dsp:sp modelId="{81E012CC-3B68-4A80-A779-0B03FABD4065}">
      <dsp:nvSpPr>
        <dsp:cNvPr id="0" name=""/>
        <dsp:cNvSpPr/>
      </dsp:nvSpPr>
      <dsp:spPr>
        <a:xfrm rot="5400000">
          <a:off x="4200100" y="306286"/>
          <a:ext cx="867957" cy="739871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Consented students participated in a confidential, online survey in the schools’ computer labs after obtaining youth assent</a:t>
          </a:r>
          <a:endParaRPr lang="en-US" sz="2000" kern="1200" dirty="0"/>
        </a:p>
      </dsp:txBody>
      <dsp:txXfrm rot="-5400000">
        <a:off x="934723" y="3614033"/>
        <a:ext cx="7356341" cy="78321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DBA629-B146-4742-B02A-3DB85580D727}" type="datetimeFigureOut">
              <a:rPr lang="en-US" smtClean="0"/>
              <a:t>5/10/2018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8FB39-6FA8-4D31-81C4-D88035AECAC1}" type="slidenum">
              <a:rPr lang="en-US" smtClean="0"/>
              <a:t>‹#›</a:t>
            </a:fld>
            <a:endParaRPr lang="en-US" dirty="0"/>
          </a:p>
        </p:txBody>
      </p:sp>
    </p:spTree>
    <p:extLst>
      <p:ext uri="{BB962C8B-B14F-4D97-AF65-F5344CB8AC3E}">
        <p14:creationId xmlns:p14="http://schemas.microsoft.com/office/powerpoint/2010/main" val="2750404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FB39-6FA8-4D31-81C4-D88035AECAC1}" type="slidenum">
              <a:rPr lang="en-US" smtClean="0"/>
              <a:t>1</a:t>
            </a:fld>
            <a:endParaRPr lang="en-US" dirty="0"/>
          </a:p>
        </p:txBody>
      </p:sp>
    </p:spTree>
    <p:extLst>
      <p:ext uri="{BB962C8B-B14F-4D97-AF65-F5344CB8AC3E}">
        <p14:creationId xmlns:p14="http://schemas.microsoft.com/office/powerpoint/2010/main" val="513528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5526F74-FC49-4A24-88A3-358AE4464233}" type="slidenum">
              <a:rPr lang="en-US" smtClean="0"/>
              <a:t>10</a:t>
            </a:fld>
            <a:endParaRPr lang="en-US" dirty="0"/>
          </a:p>
        </p:txBody>
      </p:sp>
    </p:spTree>
    <p:extLst>
      <p:ext uri="{BB962C8B-B14F-4D97-AF65-F5344CB8AC3E}">
        <p14:creationId xmlns:p14="http://schemas.microsoft.com/office/powerpoint/2010/main" val="1919939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44E65F3-DA00-4515-A3AB-DD57468277C0}" type="slidenum">
              <a:rPr lang="en-US" smtClean="0"/>
              <a:t>11</a:t>
            </a:fld>
            <a:endParaRPr lang="en-US" dirty="0"/>
          </a:p>
        </p:txBody>
      </p:sp>
    </p:spTree>
    <p:extLst>
      <p:ext uri="{BB962C8B-B14F-4D97-AF65-F5344CB8AC3E}">
        <p14:creationId xmlns:p14="http://schemas.microsoft.com/office/powerpoint/2010/main" val="356708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027" indent="-178027">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47BB49F-C291-4867-AD55-0FBAFA13B558}" type="slidenum">
              <a:rPr lang="en-US" smtClean="0"/>
              <a:t>12</a:t>
            </a:fld>
            <a:endParaRPr lang="en-US" dirty="0"/>
          </a:p>
        </p:txBody>
      </p:sp>
    </p:spTree>
    <p:extLst>
      <p:ext uri="{BB962C8B-B14F-4D97-AF65-F5344CB8AC3E}">
        <p14:creationId xmlns:p14="http://schemas.microsoft.com/office/powerpoint/2010/main" val="972554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565" lvl="0" indent="-17802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44E65F3-DA00-4515-A3AB-DD57468277C0}" type="slidenum">
              <a:rPr lang="en-US" smtClean="0"/>
              <a:t>13</a:t>
            </a:fld>
            <a:endParaRPr lang="en-US" dirty="0"/>
          </a:p>
        </p:txBody>
      </p:sp>
    </p:spTree>
    <p:extLst>
      <p:ext uri="{BB962C8B-B14F-4D97-AF65-F5344CB8AC3E}">
        <p14:creationId xmlns:p14="http://schemas.microsoft.com/office/powerpoint/2010/main" val="3871709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188FB39-6FA8-4D31-81C4-D88035AECAC1}" type="slidenum">
              <a:rPr lang="en-US" smtClean="0"/>
              <a:t>14</a:t>
            </a:fld>
            <a:endParaRPr lang="en-US" dirty="0"/>
          </a:p>
        </p:txBody>
      </p:sp>
    </p:spTree>
    <p:extLst>
      <p:ext uri="{BB962C8B-B14F-4D97-AF65-F5344CB8AC3E}">
        <p14:creationId xmlns:p14="http://schemas.microsoft.com/office/powerpoint/2010/main" val="3082410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714375"/>
            <a:ext cx="6351587" cy="3573463"/>
          </a:xfrm>
        </p:spPr>
      </p:sp>
      <p:sp>
        <p:nvSpPr>
          <p:cNvPr id="3" name="Notes Placeholder 2"/>
          <p:cNvSpPr>
            <a:spLocks noGrp="1"/>
          </p:cNvSpPr>
          <p:nvPr>
            <p:ph type="body" idx="1"/>
          </p:nvPr>
        </p:nvSpPr>
        <p:spPr/>
        <p:txBody>
          <a:bodyPr/>
          <a:lstStyle/>
          <a:p>
            <a:pPr marL="176333" indent="-176333">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C6CBDCEC-0FA7-4EDC-9791-B4389A28A8DE}" type="slidenum">
              <a:rPr lang="en-US" smtClean="0"/>
              <a:t>15</a:t>
            </a:fld>
            <a:endParaRPr lang="en-US" dirty="0"/>
          </a:p>
        </p:txBody>
      </p:sp>
    </p:spTree>
    <p:extLst>
      <p:ext uri="{BB962C8B-B14F-4D97-AF65-F5344CB8AC3E}">
        <p14:creationId xmlns:p14="http://schemas.microsoft.com/office/powerpoint/2010/main" val="1118644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333" indent="-176333">
              <a:buFont typeface="Arial" panose="020B0604020202020204" pitchFamily="34" charset="0"/>
              <a:buChar char="•"/>
            </a:pPr>
            <a:endParaRPr lang="en-US" b="0" baseline="0" dirty="0" smtClean="0"/>
          </a:p>
        </p:txBody>
      </p:sp>
      <p:sp>
        <p:nvSpPr>
          <p:cNvPr id="4" name="Slide Number Placeholder 3"/>
          <p:cNvSpPr>
            <a:spLocks noGrp="1"/>
          </p:cNvSpPr>
          <p:nvPr>
            <p:ph type="sldNum" sz="quarter" idx="10"/>
          </p:nvPr>
        </p:nvSpPr>
        <p:spPr/>
        <p:txBody>
          <a:bodyPr/>
          <a:lstStyle/>
          <a:p>
            <a:fld id="{523D0DF7-6AAE-4EF6-9762-36DA9EC1D253}" type="slidenum">
              <a:rPr lang="en-US" smtClean="0"/>
              <a:t>16</a:t>
            </a:fld>
            <a:endParaRPr lang="en-US" dirty="0"/>
          </a:p>
        </p:txBody>
      </p:sp>
    </p:spTree>
    <p:extLst>
      <p:ext uri="{BB962C8B-B14F-4D97-AF65-F5344CB8AC3E}">
        <p14:creationId xmlns:p14="http://schemas.microsoft.com/office/powerpoint/2010/main" val="3830486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9352" marR="0" lvl="0" indent="-17633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1DCB8609-635F-4D58-A2E4-A4B847A12714}" type="slidenum">
              <a:rPr lang="en-US" smtClean="0"/>
              <a:t>17</a:t>
            </a:fld>
            <a:endParaRPr lang="en-US" dirty="0"/>
          </a:p>
        </p:txBody>
      </p:sp>
    </p:spTree>
    <p:extLst>
      <p:ext uri="{BB962C8B-B14F-4D97-AF65-F5344CB8AC3E}">
        <p14:creationId xmlns:p14="http://schemas.microsoft.com/office/powerpoint/2010/main" val="901592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FB39-6FA8-4D31-81C4-D88035AECAC1}" type="slidenum">
              <a:rPr lang="en-US" smtClean="0"/>
              <a:t>18</a:t>
            </a:fld>
            <a:endParaRPr lang="en-US" dirty="0"/>
          </a:p>
        </p:txBody>
      </p:sp>
    </p:spTree>
    <p:extLst>
      <p:ext uri="{BB962C8B-B14F-4D97-AF65-F5344CB8AC3E}">
        <p14:creationId xmlns:p14="http://schemas.microsoft.com/office/powerpoint/2010/main" val="244429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FB39-6FA8-4D31-81C4-D88035AECAC1}" type="slidenum">
              <a:rPr lang="en-US" smtClean="0"/>
              <a:t>19</a:t>
            </a:fld>
            <a:endParaRPr lang="en-US" dirty="0"/>
          </a:p>
        </p:txBody>
      </p:sp>
    </p:spTree>
    <p:extLst>
      <p:ext uri="{BB962C8B-B14F-4D97-AF65-F5344CB8AC3E}">
        <p14:creationId xmlns:p14="http://schemas.microsoft.com/office/powerpoint/2010/main" val="871113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3D0DF7-6AAE-4EF6-9762-36DA9EC1D253}" type="slidenum">
              <a:rPr lang="en-US" smtClean="0"/>
              <a:t>2</a:t>
            </a:fld>
            <a:endParaRPr lang="en-US" dirty="0"/>
          </a:p>
        </p:txBody>
      </p:sp>
    </p:spTree>
    <p:extLst>
      <p:ext uri="{BB962C8B-B14F-4D97-AF65-F5344CB8AC3E}">
        <p14:creationId xmlns:p14="http://schemas.microsoft.com/office/powerpoint/2010/main" val="3610749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Rigby (2008). </a:t>
            </a:r>
            <a:r>
              <a:rPr lang="en-US" sz="1200" b="1" i="0" kern="1200" dirty="0" smtClean="0">
                <a:solidFill>
                  <a:schemeClr val="tx1"/>
                </a:solidFill>
                <a:effectLst/>
                <a:latin typeface="+mn-lt"/>
                <a:ea typeface="+mn-ea"/>
                <a:cs typeface="+mn-cs"/>
              </a:rPr>
              <a:t>Children and Bullying: How Parents and Educators Can Reduce Bullying at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88FB39-6FA8-4D31-81C4-D88035AECAC1}" type="slidenum">
              <a:rPr lang="en-US" smtClean="0"/>
              <a:t>20</a:t>
            </a:fld>
            <a:endParaRPr lang="en-US" dirty="0"/>
          </a:p>
        </p:txBody>
      </p:sp>
    </p:spTree>
    <p:extLst>
      <p:ext uri="{BB962C8B-B14F-4D97-AF65-F5344CB8AC3E}">
        <p14:creationId xmlns:p14="http://schemas.microsoft.com/office/powerpoint/2010/main" val="1856044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2081" lvl="0"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188FB39-6FA8-4D31-81C4-D88035AECAC1}" type="slidenum">
              <a:rPr lang="en-US" smtClean="0"/>
              <a:t>21</a:t>
            </a:fld>
            <a:endParaRPr lang="en-US" dirty="0"/>
          </a:p>
        </p:txBody>
      </p:sp>
    </p:spTree>
    <p:extLst>
      <p:ext uri="{BB962C8B-B14F-4D97-AF65-F5344CB8AC3E}">
        <p14:creationId xmlns:p14="http://schemas.microsoft.com/office/powerpoint/2010/main" val="519504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DCB8609-635F-4D58-A2E4-A4B847A12714}" type="slidenum">
              <a:rPr lang="en-US" smtClean="0"/>
              <a:t>22</a:t>
            </a:fld>
            <a:endParaRPr lang="en-US" dirty="0"/>
          </a:p>
        </p:txBody>
      </p:sp>
    </p:spTree>
    <p:extLst>
      <p:ext uri="{BB962C8B-B14F-4D97-AF65-F5344CB8AC3E}">
        <p14:creationId xmlns:p14="http://schemas.microsoft.com/office/powerpoint/2010/main" val="229844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75526F74-FC49-4A24-88A3-358AE4464233}" type="slidenum">
              <a:rPr lang="en-US" smtClean="0"/>
              <a:t>23</a:t>
            </a:fld>
            <a:endParaRPr lang="en-US" dirty="0"/>
          </a:p>
        </p:txBody>
      </p:sp>
    </p:spTree>
    <p:extLst>
      <p:ext uri="{BB962C8B-B14F-4D97-AF65-F5344CB8AC3E}">
        <p14:creationId xmlns:p14="http://schemas.microsoft.com/office/powerpoint/2010/main" val="1009419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23D0DF7-6AAE-4EF6-9762-36DA9EC1D253}" type="slidenum">
              <a:rPr lang="en-US" smtClean="0"/>
              <a:t>24</a:t>
            </a:fld>
            <a:endParaRPr lang="en-US" dirty="0"/>
          </a:p>
        </p:txBody>
      </p:sp>
    </p:spTree>
    <p:extLst>
      <p:ext uri="{BB962C8B-B14F-4D97-AF65-F5344CB8AC3E}">
        <p14:creationId xmlns:p14="http://schemas.microsoft.com/office/powerpoint/2010/main" val="18033281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23D0DF7-6AAE-4EF6-9762-36DA9EC1D253}" type="slidenum">
              <a:rPr lang="en-US" smtClean="0"/>
              <a:t>25</a:t>
            </a:fld>
            <a:endParaRPr lang="en-US" dirty="0"/>
          </a:p>
        </p:txBody>
      </p:sp>
    </p:spTree>
    <p:extLst>
      <p:ext uri="{BB962C8B-B14F-4D97-AF65-F5344CB8AC3E}">
        <p14:creationId xmlns:p14="http://schemas.microsoft.com/office/powerpoint/2010/main" val="41901862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CB8609-635F-4D58-A2E4-A4B847A12714}" type="slidenum">
              <a:rPr lang="en-US" smtClean="0"/>
              <a:t>26</a:t>
            </a:fld>
            <a:endParaRPr lang="en-US" dirty="0"/>
          </a:p>
        </p:txBody>
      </p:sp>
    </p:spTree>
    <p:extLst>
      <p:ext uri="{BB962C8B-B14F-4D97-AF65-F5344CB8AC3E}">
        <p14:creationId xmlns:p14="http://schemas.microsoft.com/office/powerpoint/2010/main" val="31700367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3D0DF7-6AAE-4EF6-9762-36DA9EC1D253}" type="slidenum">
              <a:rPr lang="en-US" smtClean="0"/>
              <a:t>27</a:t>
            </a:fld>
            <a:endParaRPr lang="en-US" dirty="0"/>
          </a:p>
        </p:txBody>
      </p:sp>
    </p:spTree>
    <p:extLst>
      <p:ext uri="{BB962C8B-B14F-4D97-AF65-F5344CB8AC3E}">
        <p14:creationId xmlns:p14="http://schemas.microsoft.com/office/powerpoint/2010/main" val="41565006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FB39-6FA8-4D31-81C4-D88035AECAC1}" type="slidenum">
              <a:rPr lang="en-US" smtClean="0"/>
              <a:t>28</a:t>
            </a:fld>
            <a:endParaRPr lang="en-US" dirty="0"/>
          </a:p>
        </p:txBody>
      </p:sp>
    </p:spTree>
    <p:extLst>
      <p:ext uri="{BB962C8B-B14F-4D97-AF65-F5344CB8AC3E}">
        <p14:creationId xmlns:p14="http://schemas.microsoft.com/office/powerpoint/2010/main" val="383152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23D0DF7-6AAE-4EF6-9762-36DA9EC1D253}" type="slidenum">
              <a:rPr lang="en-US" smtClean="0"/>
              <a:t>3</a:t>
            </a:fld>
            <a:endParaRPr lang="en-US" dirty="0"/>
          </a:p>
        </p:txBody>
      </p:sp>
    </p:spTree>
    <p:extLst>
      <p:ext uri="{BB962C8B-B14F-4D97-AF65-F5344CB8AC3E}">
        <p14:creationId xmlns:p14="http://schemas.microsoft.com/office/powerpoint/2010/main" val="2395331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1DCB8609-635F-4D58-A2E4-A4B847A12714}" type="slidenum">
              <a:rPr lang="en-US" smtClean="0"/>
              <a:t>4</a:t>
            </a:fld>
            <a:endParaRPr lang="en-US" dirty="0"/>
          </a:p>
        </p:txBody>
      </p:sp>
    </p:spTree>
    <p:extLst>
      <p:ext uri="{BB962C8B-B14F-4D97-AF65-F5344CB8AC3E}">
        <p14:creationId xmlns:p14="http://schemas.microsoft.com/office/powerpoint/2010/main" val="2195817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B8609-635F-4D58-A2E4-A4B847A12714}" type="slidenum">
              <a:rPr lang="en-US" smtClean="0"/>
              <a:t>5</a:t>
            </a:fld>
            <a:endParaRPr lang="en-US" dirty="0"/>
          </a:p>
        </p:txBody>
      </p:sp>
    </p:spTree>
    <p:extLst>
      <p:ext uri="{BB962C8B-B14F-4D97-AF65-F5344CB8AC3E}">
        <p14:creationId xmlns:p14="http://schemas.microsoft.com/office/powerpoint/2010/main" val="34101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defTabSz="931774">
              <a:buFont typeface="Arial" panose="020B0604020202020204" pitchFamily="34" charset="0"/>
              <a:buNone/>
              <a:defRPr/>
            </a:pPr>
            <a:endParaRPr lang="en-US" dirty="0" smtClean="0"/>
          </a:p>
        </p:txBody>
      </p:sp>
      <p:sp>
        <p:nvSpPr>
          <p:cNvPr id="4" name="Slide Number Placeholder 3"/>
          <p:cNvSpPr>
            <a:spLocks noGrp="1"/>
          </p:cNvSpPr>
          <p:nvPr>
            <p:ph type="sldNum" sz="quarter" idx="10"/>
          </p:nvPr>
        </p:nvSpPr>
        <p:spPr/>
        <p:txBody>
          <a:bodyPr/>
          <a:lstStyle/>
          <a:p>
            <a:fld id="{1DCB8609-635F-4D58-A2E4-A4B847A12714}" type="slidenum">
              <a:rPr lang="en-US" smtClean="0"/>
              <a:t>6</a:t>
            </a:fld>
            <a:endParaRPr lang="en-US" dirty="0"/>
          </a:p>
        </p:txBody>
      </p:sp>
    </p:spTree>
    <p:extLst>
      <p:ext uri="{BB962C8B-B14F-4D97-AF65-F5344CB8AC3E}">
        <p14:creationId xmlns:p14="http://schemas.microsoft.com/office/powerpoint/2010/main" val="1071953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3394" lvl="0" indent="-174708">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1DCB8609-635F-4D58-A2E4-A4B847A12714}" type="slidenum">
              <a:rPr lang="en-US" smtClean="0"/>
              <a:t>7</a:t>
            </a:fld>
            <a:endParaRPr lang="en-US" dirty="0"/>
          </a:p>
        </p:txBody>
      </p:sp>
    </p:spTree>
    <p:extLst>
      <p:ext uri="{BB962C8B-B14F-4D97-AF65-F5344CB8AC3E}">
        <p14:creationId xmlns:p14="http://schemas.microsoft.com/office/powerpoint/2010/main" val="314591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200" dirty="0">
              <a:solidFill>
                <a:prstClr val="black">
                  <a:lumMod val="75000"/>
                  <a:lumOff val="25000"/>
                </a:prstClr>
              </a:solidFill>
            </a:endParaRPr>
          </a:p>
        </p:txBody>
      </p:sp>
      <p:sp>
        <p:nvSpPr>
          <p:cNvPr id="4" name="Slide Number Placeholder 3"/>
          <p:cNvSpPr>
            <a:spLocks noGrp="1"/>
          </p:cNvSpPr>
          <p:nvPr>
            <p:ph type="sldNum" sz="quarter" idx="10"/>
          </p:nvPr>
        </p:nvSpPr>
        <p:spPr/>
        <p:txBody>
          <a:bodyPr/>
          <a:lstStyle/>
          <a:p>
            <a:fld id="{1DCB8609-635F-4D58-A2E4-A4B847A12714}"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619795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044E65F3-DA00-4515-A3AB-DD57468277C0}" type="slidenum">
              <a:rPr lang="en-US" smtClean="0"/>
              <a:t>9</a:t>
            </a:fld>
            <a:endParaRPr lang="en-US" dirty="0"/>
          </a:p>
        </p:txBody>
      </p:sp>
    </p:spTree>
    <p:extLst>
      <p:ext uri="{BB962C8B-B14F-4D97-AF65-F5344CB8AC3E}">
        <p14:creationId xmlns:p14="http://schemas.microsoft.com/office/powerpoint/2010/main" val="112567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DE26E52-3B3B-4386-BDA7-71B679B77C60}" type="datetimeFigureOut">
              <a:rPr lang="en-US" smtClean="0"/>
              <a:t>5/10/2018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3B6A6B-C113-49D5-BD2E-8927DF86191D}"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427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115130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154917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351517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3B6A6B-C113-49D5-BD2E-8927DF86191D}"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99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364263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285734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25584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375882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81367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DE26E52-3B3B-4386-BDA7-71B679B77C60}" type="datetimeFigureOut">
              <a:rPr lang="en-US" smtClean="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3B6A6B-C113-49D5-BD2E-8927DF86191D}" type="slidenum">
              <a:rPr lang="en-US" smtClean="0"/>
              <a:t>‹#›</a:t>
            </a:fld>
            <a:endParaRPr lang="en-US" dirty="0"/>
          </a:p>
        </p:txBody>
      </p:sp>
    </p:spTree>
    <p:extLst>
      <p:ext uri="{BB962C8B-B14F-4D97-AF65-F5344CB8AC3E}">
        <p14:creationId xmlns:p14="http://schemas.microsoft.com/office/powerpoint/2010/main" val="55359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DE26E52-3B3B-4386-BDA7-71B679B77C60}" type="datetimeFigureOut">
              <a:rPr lang="en-US" smtClean="0"/>
              <a:t>5/10/2018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3B6A6B-C113-49D5-BD2E-8927DF86191D}" type="slidenum">
              <a:rPr lang="en-US" smtClean="0"/>
              <a:t>‹#›</a:t>
            </a:fld>
            <a:endParaRPr lang="en-US" dirty="0"/>
          </a:p>
        </p:txBody>
      </p:sp>
    </p:spTree>
    <p:extLst>
      <p:ext uri="{BB962C8B-B14F-4D97-AF65-F5344CB8AC3E}">
        <p14:creationId xmlns:p14="http://schemas.microsoft.com/office/powerpoint/2010/main" val="14027680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depaolis@ew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apps.leg.wa.gov/rcw/default.aspx?cite=28A.300.28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k12.wa.us/safetycenter/InternetSafety/default.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cyberbullying.u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800" dirty="0" smtClean="0"/>
              <a:t>Understanding &amp; Addressing Cyberbullying in Schools</a:t>
            </a:r>
            <a:endParaRPr lang="en-US" sz="5800" dirty="0"/>
          </a:p>
        </p:txBody>
      </p:sp>
      <p:sp>
        <p:nvSpPr>
          <p:cNvPr id="3" name="Subtitle 2"/>
          <p:cNvSpPr>
            <a:spLocks noGrp="1"/>
          </p:cNvSpPr>
          <p:nvPr>
            <p:ph type="subTitle" idx="1"/>
          </p:nvPr>
        </p:nvSpPr>
        <p:spPr>
          <a:xfrm>
            <a:off x="1524000" y="3657599"/>
            <a:ext cx="9144000" cy="2553195"/>
          </a:xfrm>
        </p:spPr>
        <p:txBody>
          <a:bodyPr>
            <a:normAutofit fontScale="92500" lnSpcReduction="20000"/>
          </a:bodyPr>
          <a:lstStyle/>
          <a:p>
            <a:endParaRPr lang="en-US" dirty="0" smtClean="0"/>
          </a:p>
          <a:p>
            <a:r>
              <a:rPr lang="en-US" sz="2600" dirty="0" smtClean="0"/>
              <a:t>Kathryn DePaolis, MSW, PhD</a:t>
            </a:r>
          </a:p>
          <a:p>
            <a:r>
              <a:rPr lang="en-US" sz="2600" dirty="0" smtClean="0"/>
              <a:t>School of Social Work</a:t>
            </a:r>
          </a:p>
          <a:p>
            <a:r>
              <a:rPr lang="en-US" sz="2600" dirty="0" smtClean="0"/>
              <a:t>Eastern Washington University</a:t>
            </a:r>
          </a:p>
          <a:p>
            <a:r>
              <a:rPr lang="en-US" sz="2600" dirty="0" smtClean="0">
                <a:hlinkClick r:id="rId3"/>
              </a:rPr>
              <a:t>kdepaolis@ewu.edu</a:t>
            </a:r>
            <a:endParaRPr lang="en-US" sz="2600" dirty="0" smtClean="0"/>
          </a:p>
          <a:p>
            <a:r>
              <a:rPr lang="en-US" sz="2600" dirty="0" smtClean="0"/>
              <a:t>509-359-4538</a:t>
            </a:r>
            <a:endParaRPr lang="en-US" sz="2600" dirty="0"/>
          </a:p>
        </p:txBody>
      </p:sp>
    </p:spTree>
    <p:extLst>
      <p:ext uri="{BB962C8B-B14F-4D97-AF65-F5344CB8AC3E}">
        <p14:creationId xmlns:p14="http://schemas.microsoft.com/office/powerpoint/2010/main" val="636052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199" y="274638"/>
            <a:ext cx="10177671" cy="1325562"/>
          </a:xfrm>
          <a:solidFill>
            <a:schemeClr val="bg1"/>
          </a:solidFill>
        </p:spPr>
        <p:txBody>
          <a:bodyPr>
            <a:normAutofit/>
          </a:bodyPr>
          <a:lstStyle/>
          <a:p>
            <a:r>
              <a:rPr lang="en-US" dirty="0" smtClean="0"/>
              <a:t>Impact of Bullying on School Environment</a:t>
            </a:r>
            <a:endParaRPr lang="en-US" dirty="0"/>
          </a:p>
        </p:txBody>
      </p:sp>
      <p:sp>
        <p:nvSpPr>
          <p:cNvPr id="6" name="Content Placeholder 5"/>
          <p:cNvSpPr>
            <a:spLocks noGrp="1"/>
          </p:cNvSpPr>
          <p:nvPr>
            <p:ph idx="1"/>
          </p:nvPr>
        </p:nvSpPr>
        <p:spPr>
          <a:xfrm>
            <a:off x="1142999" y="1745673"/>
            <a:ext cx="9872871" cy="4302826"/>
          </a:xfrm>
          <a:solidFill>
            <a:schemeClr val="bg1"/>
          </a:solidFill>
        </p:spPr>
        <p:txBody>
          <a:bodyPr>
            <a:normAutofit lnSpcReduction="10000"/>
          </a:bodyPr>
          <a:lstStyle/>
          <a:p>
            <a:pPr lvl="0"/>
            <a:r>
              <a:rPr lang="en-US" sz="3200" dirty="0" smtClean="0"/>
              <a:t>Higher </a:t>
            </a:r>
            <a:r>
              <a:rPr lang="en-US" sz="3200" dirty="0"/>
              <a:t>rates of truancy </a:t>
            </a:r>
          </a:p>
          <a:p>
            <a:pPr lvl="0"/>
            <a:r>
              <a:rPr lang="en-US" sz="3200" dirty="0"/>
              <a:t>L</a:t>
            </a:r>
            <a:r>
              <a:rPr lang="en-US" sz="3200" dirty="0" smtClean="0"/>
              <a:t>ower </a:t>
            </a:r>
            <a:r>
              <a:rPr lang="en-US" sz="3200" dirty="0"/>
              <a:t>academic performance.  </a:t>
            </a:r>
          </a:p>
          <a:p>
            <a:pPr lvl="0"/>
            <a:r>
              <a:rPr lang="en-US" sz="3200" dirty="0"/>
              <a:t>L</a:t>
            </a:r>
            <a:r>
              <a:rPr lang="en-US" sz="3200" dirty="0" smtClean="0"/>
              <a:t>ower </a:t>
            </a:r>
            <a:r>
              <a:rPr lang="en-US" sz="3200" dirty="0"/>
              <a:t>levels of perceived teacher support </a:t>
            </a:r>
          </a:p>
          <a:p>
            <a:pPr lvl="0"/>
            <a:r>
              <a:rPr lang="en-US" sz="3200" dirty="0"/>
              <a:t>L</a:t>
            </a:r>
            <a:r>
              <a:rPr lang="en-US" sz="3200" dirty="0" smtClean="0"/>
              <a:t>ack </a:t>
            </a:r>
            <a:r>
              <a:rPr lang="en-US" sz="3200" dirty="0"/>
              <a:t>of rule clarity and enforcement </a:t>
            </a:r>
          </a:p>
          <a:p>
            <a:pPr lvl="0"/>
            <a:r>
              <a:rPr lang="en-US" sz="3200" dirty="0"/>
              <a:t>M</a:t>
            </a:r>
            <a:r>
              <a:rPr lang="en-US" sz="3200" dirty="0" smtClean="0"/>
              <a:t>ore </a:t>
            </a:r>
            <a:r>
              <a:rPr lang="en-US" sz="3200" dirty="0"/>
              <a:t>safety concerns </a:t>
            </a:r>
          </a:p>
          <a:p>
            <a:pPr lvl="0"/>
            <a:r>
              <a:rPr lang="en-US" sz="3200" dirty="0" smtClean="0"/>
              <a:t>Lower </a:t>
            </a:r>
            <a:r>
              <a:rPr lang="en-US" sz="3200" dirty="0"/>
              <a:t>levels of student respect for one another </a:t>
            </a:r>
          </a:p>
          <a:p>
            <a:pPr lvl="0"/>
            <a:r>
              <a:rPr lang="en-US" sz="3200" dirty="0"/>
              <a:t>P</a:t>
            </a:r>
            <a:r>
              <a:rPr lang="en-US" sz="3200" dirty="0" smtClean="0"/>
              <a:t>oorer </a:t>
            </a:r>
            <a:r>
              <a:rPr lang="en-US" sz="3200" dirty="0"/>
              <a:t>student-teacher relationships and school bonding</a:t>
            </a:r>
          </a:p>
          <a:p>
            <a:endParaRPr lang="en-US" dirty="0"/>
          </a:p>
        </p:txBody>
      </p:sp>
    </p:spTree>
    <p:extLst>
      <p:ext uri="{BB962C8B-B14F-4D97-AF65-F5344CB8AC3E}">
        <p14:creationId xmlns:p14="http://schemas.microsoft.com/office/powerpoint/2010/main" val="249624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374" y="356260"/>
            <a:ext cx="10403686" cy="836067"/>
          </a:xfrm>
        </p:spPr>
        <p:txBody>
          <a:bodyPr>
            <a:noAutofit/>
          </a:bodyPr>
          <a:lstStyle/>
          <a:p>
            <a:r>
              <a:rPr lang="en-US" sz="4000" dirty="0" smtClean="0"/>
              <a:t>Research Study with 3</a:t>
            </a:r>
            <a:r>
              <a:rPr lang="en-US" sz="4000" baseline="30000" dirty="0" smtClean="0"/>
              <a:t>rd</a:t>
            </a:r>
            <a:r>
              <a:rPr lang="en-US" sz="4000" dirty="0" smtClean="0"/>
              <a:t> – 5</a:t>
            </a:r>
            <a:r>
              <a:rPr lang="en-US" sz="4000" baseline="30000" dirty="0" smtClean="0"/>
              <a:t>th</a:t>
            </a:r>
            <a:r>
              <a:rPr lang="en-US" sz="4000" dirty="0"/>
              <a:t> </a:t>
            </a:r>
            <a:r>
              <a:rPr lang="en-US" sz="4000" dirty="0" smtClean="0"/>
              <a:t>Grade Students</a:t>
            </a:r>
            <a:endParaRPr lang="en-US" sz="4000" dirty="0"/>
          </a:p>
        </p:txBody>
      </p:sp>
      <p:graphicFrame>
        <p:nvGraphicFramePr>
          <p:cNvPr id="5" name="Diagram 4"/>
          <p:cNvGraphicFramePr/>
          <p:nvPr>
            <p:extLst>
              <p:ext uri="{D42A27DB-BD31-4B8C-83A1-F6EECF244321}">
                <p14:modId xmlns:p14="http://schemas.microsoft.com/office/powerpoint/2010/main" val="3532486536"/>
              </p:ext>
            </p:extLst>
          </p:nvPr>
        </p:nvGraphicFramePr>
        <p:xfrm>
          <a:off x="1422785" y="1548587"/>
          <a:ext cx="9590903" cy="4412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5839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549" y="356067"/>
            <a:ext cx="10012101" cy="950219"/>
          </a:xfrm>
        </p:spPr>
        <p:txBody>
          <a:bodyPr anchor="t">
            <a:noAutofit/>
          </a:bodyPr>
          <a:lstStyle/>
          <a:p>
            <a:pPr algn="ctr"/>
            <a:r>
              <a:rPr lang="en-US" sz="4800" dirty="0" smtClean="0"/>
              <a:t>Sampling Procedures</a:t>
            </a:r>
            <a:endParaRPr lang="en-US" sz="4800" dirty="0"/>
          </a:p>
        </p:txBody>
      </p:sp>
      <p:graphicFrame>
        <p:nvGraphicFramePr>
          <p:cNvPr id="7" name="Diagram 6"/>
          <p:cNvGraphicFramePr/>
          <p:nvPr>
            <p:extLst>
              <p:ext uri="{D42A27DB-BD31-4B8C-83A1-F6EECF244321}">
                <p14:modId xmlns:p14="http://schemas.microsoft.com/office/powerpoint/2010/main" val="1763200802"/>
              </p:ext>
            </p:extLst>
          </p:nvPr>
        </p:nvGraphicFramePr>
        <p:xfrm>
          <a:off x="1813833" y="1543792"/>
          <a:ext cx="8333435" cy="49097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3834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470" y="401312"/>
            <a:ext cx="8637330" cy="845820"/>
          </a:xfrm>
        </p:spPr>
        <p:txBody>
          <a:bodyPr>
            <a:normAutofit/>
          </a:bodyPr>
          <a:lstStyle/>
          <a:p>
            <a:pPr algn="ctr"/>
            <a:r>
              <a:rPr lang="en-US" sz="4800" dirty="0"/>
              <a:t>Participant Characteristics</a:t>
            </a:r>
          </a:p>
        </p:txBody>
      </p:sp>
      <p:graphicFrame>
        <p:nvGraphicFramePr>
          <p:cNvPr id="9" name="Table 8"/>
          <p:cNvGraphicFramePr>
            <a:graphicFrameLocks noGrp="1"/>
          </p:cNvGraphicFramePr>
          <p:nvPr>
            <p:extLst>
              <p:ext uri="{D42A27DB-BD31-4B8C-83A1-F6EECF244321}">
                <p14:modId xmlns:p14="http://schemas.microsoft.com/office/powerpoint/2010/main" val="592415289"/>
              </p:ext>
            </p:extLst>
          </p:nvPr>
        </p:nvGraphicFramePr>
        <p:xfrm>
          <a:off x="1573470" y="1484419"/>
          <a:ext cx="9173700" cy="4666998"/>
        </p:xfrm>
        <a:graphic>
          <a:graphicData uri="http://schemas.openxmlformats.org/drawingml/2006/table">
            <a:tbl>
              <a:tblPr firstRow="1" firstCol="1" bandRow="1">
                <a:tableStyleId>{5C22544A-7EE6-4342-B048-85BDC9FD1C3A}</a:tableStyleId>
              </a:tblPr>
              <a:tblGrid>
                <a:gridCol w="2599215">
                  <a:extLst>
                    <a:ext uri="{9D8B030D-6E8A-4147-A177-3AD203B41FA5}">
                      <a16:colId xmlns:a16="http://schemas.microsoft.com/office/drawing/2014/main" val="20000"/>
                    </a:ext>
                  </a:extLst>
                </a:gridCol>
                <a:gridCol w="1681845">
                  <a:extLst>
                    <a:ext uri="{9D8B030D-6E8A-4147-A177-3AD203B41FA5}">
                      <a16:colId xmlns:a16="http://schemas.microsoft.com/office/drawing/2014/main" val="20001"/>
                    </a:ext>
                  </a:extLst>
                </a:gridCol>
                <a:gridCol w="1681845">
                  <a:extLst>
                    <a:ext uri="{9D8B030D-6E8A-4147-A177-3AD203B41FA5}">
                      <a16:colId xmlns:a16="http://schemas.microsoft.com/office/drawing/2014/main" val="20002"/>
                    </a:ext>
                  </a:extLst>
                </a:gridCol>
                <a:gridCol w="1681845">
                  <a:extLst>
                    <a:ext uri="{9D8B030D-6E8A-4147-A177-3AD203B41FA5}">
                      <a16:colId xmlns:a16="http://schemas.microsoft.com/office/drawing/2014/main" val="20003"/>
                    </a:ext>
                  </a:extLst>
                </a:gridCol>
                <a:gridCol w="1528950">
                  <a:extLst>
                    <a:ext uri="{9D8B030D-6E8A-4147-A177-3AD203B41FA5}">
                      <a16:colId xmlns:a16="http://schemas.microsoft.com/office/drawing/2014/main" val="20004"/>
                    </a:ext>
                  </a:extLst>
                </a:gridCol>
              </a:tblGrid>
              <a:tr h="306759">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06759">
                <a:tc>
                  <a:txBody>
                    <a:bodyPr/>
                    <a:lstStyle/>
                    <a:p>
                      <a:pPr marL="0" marR="0">
                        <a:lnSpc>
                          <a:spcPct val="107000"/>
                        </a:lnSpc>
                        <a:spcBef>
                          <a:spcPts val="0"/>
                        </a:spcBef>
                        <a:spcAft>
                          <a:spcPts val="0"/>
                        </a:spcAft>
                      </a:pPr>
                      <a:r>
                        <a:rPr lang="en-US" sz="1400" dirty="0">
                          <a:effectLst/>
                        </a:rPr>
                        <a:t>Gender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51.3% female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50.2% female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50.9% </a:t>
                      </a:r>
                      <a:r>
                        <a:rPr lang="en-US" sz="1400" dirty="0" smtClean="0">
                          <a:effectLst/>
                        </a:rPr>
                        <a:t>female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50.2% female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06759">
                <a:tc>
                  <a:txBody>
                    <a:bodyPr/>
                    <a:lstStyle/>
                    <a:p>
                      <a:pPr marL="0" marR="0">
                        <a:lnSpc>
                          <a:spcPct val="107000"/>
                        </a:lnSpc>
                        <a:spcBef>
                          <a:spcPts val="0"/>
                        </a:spcBef>
                        <a:spcAft>
                          <a:spcPts val="0"/>
                        </a:spcAft>
                      </a:pPr>
                      <a:r>
                        <a:rPr lang="en-US" sz="1400" dirty="0">
                          <a:effectLst/>
                        </a:rPr>
                        <a:t>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M=9.35 (SD = 1.27)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M=9.78 (SD = .96)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M=9.52 (SD = 1.04)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M=10 (SD = 1.45)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944739">
                <a:tc>
                  <a:txBody>
                    <a:bodyPr/>
                    <a:lstStyle/>
                    <a:p>
                      <a:pPr marL="0" marR="0">
                        <a:lnSpc>
                          <a:spcPct val="107000"/>
                        </a:lnSpc>
                        <a:spcBef>
                          <a:spcPts val="0"/>
                        </a:spcBef>
                        <a:spcAft>
                          <a:spcPts val="0"/>
                        </a:spcAft>
                      </a:pPr>
                      <a:r>
                        <a:rPr lang="en-US" sz="1400" dirty="0">
                          <a:effectLst/>
                        </a:rPr>
                        <a:t>Grade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3</a:t>
                      </a:r>
                      <a:r>
                        <a:rPr lang="en-US" sz="1400" baseline="30000" dirty="0">
                          <a:effectLst/>
                        </a:rPr>
                        <a:t>rd</a:t>
                      </a:r>
                      <a:r>
                        <a:rPr lang="en-US" sz="1400" dirty="0">
                          <a:effectLst/>
                        </a:rPr>
                        <a:t>= 34.6%</a:t>
                      </a:r>
                    </a:p>
                    <a:p>
                      <a:pPr marL="0" marR="0" algn="ctr">
                        <a:lnSpc>
                          <a:spcPct val="107000"/>
                        </a:lnSpc>
                        <a:spcBef>
                          <a:spcPts val="0"/>
                        </a:spcBef>
                        <a:spcAft>
                          <a:spcPts val="0"/>
                        </a:spcAft>
                      </a:pPr>
                      <a:r>
                        <a:rPr lang="en-US" sz="1400" dirty="0">
                          <a:effectLst/>
                        </a:rPr>
                        <a:t> 4</a:t>
                      </a:r>
                      <a:r>
                        <a:rPr lang="en-US" sz="1400" baseline="30000" dirty="0">
                          <a:effectLst/>
                        </a:rPr>
                        <a:t>th</a:t>
                      </a:r>
                      <a:r>
                        <a:rPr lang="en-US" sz="1400" dirty="0">
                          <a:effectLst/>
                        </a:rPr>
                        <a:t> = 29.1%</a:t>
                      </a:r>
                    </a:p>
                    <a:p>
                      <a:pPr marL="0" marR="0" algn="ctr">
                        <a:lnSpc>
                          <a:spcPct val="107000"/>
                        </a:lnSpc>
                        <a:spcBef>
                          <a:spcPts val="0"/>
                        </a:spcBef>
                        <a:spcAft>
                          <a:spcPts val="0"/>
                        </a:spcAft>
                      </a:pPr>
                      <a:r>
                        <a:rPr lang="en-US" sz="1400" dirty="0">
                          <a:effectLst/>
                        </a:rPr>
                        <a:t> 5</a:t>
                      </a:r>
                      <a:r>
                        <a:rPr lang="en-US" sz="1400" baseline="30000" dirty="0">
                          <a:effectLst/>
                        </a:rPr>
                        <a:t>th</a:t>
                      </a:r>
                      <a:r>
                        <a:rPr lang="en-US" sz="1400" dirty="0">
                          <a:effectLst/>
                        </a:rPr>
                        <a:t> = 36.3%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3</a:t>
                      </a:r>
                      <a:r>
                        <a:rPr lang="en-US" sz="1400" baseline="30000" dirty="0">
                          <a:effectLst/>
                        </a:rPr>
                        <a:t>rd</a:t>
                      </a:r>
                      <a:r>
                        <a:rPr lang="en-US" sz="1400" dirty="0">
                          <a:effectLst/>
                        </a:rPr>
                        <a:t>= 35.9%</a:t>
                      </a:r>
                    </a:p>
                    <a:p>
                      <a:pPr marL="0" marR="0" algn="ctr">
                        <a:lnSpc>
                          <a:spcPct val="107000"/>
                        </a:lnSpc>
                        <a:spcBef>
                          <a:spcPts val="0"/>
                        </a:spcBef>
                        <a:spcAft>
                          <a:spcPts val="0"/>
                        </a:spcAft>
                      </a:pPr>
                      <a:r>
                        <a:rPr lang="en-US" sz="1400" dirty="0">
                          <a:effectLst/>
                        </a:rPr>
                        <a:t> 4</a:t>
                      </a:r>
                      <a:r>
                        <a:rPr lang="en-US" sz="1400" baseline="30000" dirty="0">
                          <a:effectLst/>
                        </a:rPr>
                        <a:t>th</a:t>
                      </a:r>
                      <a:r>
                        <a:rPr lang="en-US" sz="1400" dirty="0">
                          <a:effectLst/>
                        </a:rPr>
                        <a:t> = 27.3%</a:t>
                      </a:r>
                    </a:p>
                    <a:p>
                      <a:pPr marL="0" marR="0" algn="ctr">
                        <a:lnSpc>
                          <a:spcPct val="107000"/>
                        </a:lnSpc>
                        <a:spcBef>
                          <a:spcPts val="0"/>
                        </a:spcBef>
                        <a:spcAft>
                          <a:spcPts val="0"/>
                        </a:spcAft>
                      </a:pPr>
                      <a:r>
                        <a:rPr lang="en-US" sz="1400" dirty="0">
                          <a:effectLst/>
                        </a:rPr>
                        <a:t> 5</a:t>
                      </a:r>
                      <a:r>
                        <a:rPr lang="en-US" sz="1400" baseline="30000" dirty="0">
                          <a:effectLst/>
                        </a:rPr>
                        <a:t>th</a:t>
                      </a:r>
                      <a:r>
                        <a:rPr lang="en-US" sz="1400" dirty="0">
                          <a:effectLst/>
                        </a:rPr>
                        <a:t> = 36.8%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3</a:t>
                      </a:r>
                      <a:r>
                        <a:rPr lang="en-US" sz="1400" baseline="30000" dirty="0">
                          <a:effectLst/>
                        </a:rPr>
                        <a:t>rd</a:t>
                      </a:r>
                      <a:r>
                        <a:rPr lang="en-US" sz="1400" dirty="0">
                          <a:effectLst/>
                        </a:rPr>
                        <a:t>= 27%</a:t>
                      </a:r>
                    </a:p>
                    <a:p>
                      <a:pPr marL="0" marR="0" algn="ctr">
                        <a:lnSpc>
                          <a:spcPct val="107000"/>
                        </a:lnSpc>
                        <a:spcBef>
                          <a:spcPts val="0"/>
                        </a:spcBef>
                        <a:spcAft>
                          <a:spcPts val="0"/>
                        </a:spcAft>
                      </a:pPr>
                      <a:r>
                        <a:rPr lang="en-US" sz="1400" dirty="0">
                          <a:effectLst/>
                        </a:rPr>
                        <a:t> 4</a:t>
                      </a:r>
                      <a:r>
                        <a:rPr lang="en-US" sz="1400" baseline="30000" dirty="0">
                          <a:effectLst/>
                        </a:rPr>
                        <a:t>th</a:t>
                      </a:r>
                      <a:r>
                        <a:rPr lang="en-US" sz="1400" dirty="0">
                          <a:effectLst/>
                        </a:rPr>
                        <a:t> = 34.7%</a:t>
                      </a:r>
                    </a:p>
                    <a:p>
                      <a:pPr marL="0" marR="0" algn="ctr">
                        <a:lnSpc>
                          <a:spcPct val="107000"/>
                        </a:lnSpc>
                        <a:spcBef>
                          <a:spcPts val="0"/>
                        </a:spcBef>
                        <a:spcAft>
                          <a:spcPts val="0"/>
                        </a:spcAft>
                      </a:pPr>
                      <a:r>
                        <a:rPr lang="en-US" sz="1400" dirty="0">
                          <a:effectLst/>
                        </a:rPr>
                        <a:t> 5</a:t>
                      </a:r>
                      <a:r>
                        <a:rPr lang="en-US" sz="1400" baseline="30000" dirty="0">
                          <a:effectLst/>
                        </a:rPr>
                        <a:t>th</a:t>
                      </a:r>
                      <a:r>
                        <a:rPr lang="en-US" sz="1400" dirty="0">
                          <a:effectLst/>
                        </a:rPr>
                        <a:t> = 30.9%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3</a:t>
                      </a:r>
                      <a:r>
                        <a:rPr lang="en-US" sz="1400" baseline="30000" dirty="0">
                          <a:effectLst/>
                        </a:rPr>
                        <a:t>rd</a:t>
                      </a:r>
                      <a:r>
                        <a:rPr lang="en-US" sz="1400" dirty="0">
                          <a:effectLst/>
                        </a:rPr>
                        <a:t>= 26.7%</a:t>
                      </a:r>
                    </a:p>
                    <a:p>
                      <a:pPr marL="0" marR="0" algn="ctr">
                        <a:lnSpc>
                          <a:spcPct val="107000"/>
                        </a:lnSpc>
                        <a:spcBef>
                          <a:spcPts val="0"/>
                        </a:spcBef>
                        <a:spcAft>
                          <a:spcPts val="0"/>
                        </a:spcAft>
                      </a:pPr>
                      <a:r>
                        <a:rPr lang="en-US" sz="1400" dirty="0">
                          <a:effectLst/>
                        </a:rPr>
                        <a:t> 4</a:t>
                      </a:r>
                      <a:r>
                        <a:rPr lang="en-US" sz="1400" baseline="30000" dirty="0">
                          <a:effectLst/>
                        </a:rPr>
                        <a:t>th</a:t>
                      </a:r>
                      <a:r>
                        <a:rPr lang="en-US" sz="1400" dirty="0">
                          <a:effectLst/>
                        </a:rPr>
                        <a:t> = 34.3%</a:t>
                      </a:r>
                    </a:p>
                    <a:p>
                      <a:pPr marL="0" marR="0" algn="ctr">
                        <a:lnSpc>
                          <a:spcPct val="107000"/>
                        </a:lnSpc>
                        <a:spcBef>
                          <a:spcPts val="0"/>
                        </a:spcBef>
                        <a:spcAft>
                          <a:spcPts val="0"/>
                        </a:spcAft>
                      </a:pPr>
                      <a:r>
                        <a:rPr lang="en-US" sz="1400" dirty="0">
                          <a:effectLst/>
                        </a:rPr>
                        <a:t> 5</a:t>
                      </a:r>
                      <a:r>
                        <a:rPr lang="en-US" sz="1400" baseline="30000" dirty="0">
                          <a:effectLst/>
                        </a:rPr>
                        <a:t>th</a:t>
                      </a:r>
                      <a:r>
                        <a:rPr lang="en-US" sz="1400" dirty="0">
                          <a:effectLst/>
                        </a:rPr>
                        <a:t> = </a:t>
                      </a:r>
                      <a:r>
                        <a:rPr lang="en-US" sz="1400" dirty="0" smtClean="0">
                          <a:effectLst/>
                        </a:rPr>
                        <a:t>30.1%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06759">
                <a:tc>
                  <a:txBody>
                    <a:bodyPr/>
                    <a:lstStyle/>
                    <a:p>
                      <a:pPr marL="0" marR="0">
                        <a:lnSpc>
                          <a:spcPct val="107000"/>
                        </a:lnSpc>
                        <a:spcBef>
                          <a:spcPts val="0"/>
                        </a:spcBef>
                        <a:spcAft>
                          <a:spcPts val="0"/>
                        </a:spcAft>
                      </a:pPr>
                      <a:r>
                        <a:rPr lang="en-US" sz="1400" dirty="0">
                          <a:effectLst/>
                        </a:rPr>
                        <a:t>Internet Access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92.9%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91.1%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smtClean="0">
                          <a:effectLst/>
                        </a:rPr>
                        <a:t>89.0%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92.3%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06759">
                <a:tc>
                  <a:txBody>
                    <a:bodyPr/>
                    <a:lstStyle/>
                    <a:p>
                      <a:pPr marL="0" marR="0">
                        <a:lnSpc>
                          <a:spcPct val="107000"/>
                        </a:lnSpc>
                        <a:spcBef>
                          <a:spcPts val="0"/>
                        </a:spcBef>
                        <a:spcAft>
                          <a:spcPts val="0"/>
                        </a:spcAft>
                      </a:pPr>
                      <a:r>
                        <a:rPr lang="en-US" sz="1400" dirty="0">
                          <a:effectLst/>
                        </a:rPr>
                        <a:t>Cell Phone Ownership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30.9%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45.8%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54.2%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625113">
                <a:tc>
                  <a:txBody>
                    <a:bodyPr/>
                    <a:lstStyle/>
                    <a:p>
                      <a:pPr marL="0" marR="0">
                        <a:lnSpc>
                          <a:spcPct val="107000"/>
                        </a:lnSpc>
                        <a:spcBef>
                          <a:spcPts val="0"/>
                        </a:spcBef>
                        <a:spcAft>
                          <a:spcPts val="0"/>
                        </a:spcAft>
                      </a:pPr>
                      <a:r>
                        <a:rPr lang="en-US" sz="1400" dirty="0">
                          <a:effectLst/>
                        </a:rPr>
                        <a:t>Traditional Victimization </a:t>
                      </a:r>
                    </a:p>
                    <a:p>
                      <a:pPr marL="0" marR="0">
                        <a:lnSpc>
                          <a:spcPct val="107000"/>
                        </a:lnSpc>
                        <a:spcBef>
                          <a:spcPts val="0"/>
                        </a:spcBef>
                        <a:spcAft>
                          <a:spcPts val="0"/>
                        </a:spcAft>
                      </a:pPr>
                      <a:r>
                        <a:rPr lang="en-US" sz="1400" dirty="0">
                          <a:effectLst/>
                        </a:rPr>
                        <a:t>(&gt;1 incident)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45%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48.9%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48.1%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625113">
                <a:tc>
                  <a:txBody>
                    <a:bodyPr/>
                    <a:lstStyle/>
                    <a:p>
                      <a:pPr marL="0" marR="0">
                        <a:lnSpc>
                          <a:spcPct val="107000"/>
                        </a:lnSpc>
                        <a:spcBef>
                          <a:spcPts val="0"/>
                        </a:spcBef>
                        <a:spcAft>
                          <a:spcPts val="0"/>
                        </a:spcAft>
                      </a:pPr>
                      <a:r>
                        <a:rPr lang="en-US" sz="1400" dirty="0">
                          <a:effectLst/>
                        </a:rPr>
                        <a:t>Traditional Aggression </a:t>
                      </a:r>
                    </a:p>
                    <a:p>
                      <a:pPr marL="0" marR="0">
                        <a:lnSpc>
                          <a:spcPct val="107000"/>
                        </a:lnSpc>
                        <a:spcBef>
                          <a:spcPts val="0"/>
                        </a:spcBef>
                        <a:spcAft>
                          <a:spcPts val="0"/>
                        </a:spcAft>
                      </a:pPr>
                      <a:r>
                        <a:rPr lang="en-US" sz="1400" dirty="0">
                          <a:effectLst/>
                        </a:rPr>
                        <a:t>(&gt;1 incident)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6.7%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12.2%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smtClean="0">
                          <a:effectLst/>
                        </a:rPr>
                        <a:t>9.0%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9.1%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24720">
                <a:tc>
                  <a:txBody>
                    <a:bodyPr/>
                    <a:lstStyle/>
                    <a:p>
                      <a:pPr marL="0" marR="0">
                        <a:lnSpc>
                          <a:spcPct val="107000"/>
                        </a:lnSpc>
                        <a:spcBef>
                          <a:spcPts val="0"/>
                        </a:spcBef>
                        <a:spcAft>
                          <a:spcPts val="0"/>
                        </a:spcAft>
                      </a:pPr>
                      <a:r>
                        <a:rPr lang="en-US" sz="1400" dirty="0">
                          <a:effectLst/>
                        </a:rPr>
                        <a:t>Cyber Victimization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06759">
                <a:tc>
                  <a:txBody>
                    <a:bodyPr/>
                    <a:lstStyle/>
                    <a:p>
                      <a:pPr marL="0" marR="0" indent="331470">
                        <a:lnSpc>
                          <a:spcPct val="107000"/>
                        </a:lnSpc>
                        <a:spcBef>
                          <a:spcPts val="0"/>
                        </a:spcBef>
                        <a:spcAft>
                          <a:spcPts val="0"/>
                        </a:spcAft>
                      </a:pPr>
                      <a:r>
                        <a:rPr lang="en-US" sz="1400" dirty="0">
                          <a:effectLst/>
                        </a:rPr>
                        <a:t>1 incident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17.3%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29.8%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23.8%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22.6%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306759">
                <a:tc>
                  <a:txBody>
                    <a:bodyPr/>
                    <a:lstStyle/>
                    <a:p>
                      <a:pPr marL="0" marR="0" indent="331470">
                        <a:lnSpc>
                          <a:spcPct val="107000"/>
                        </a:lnSpc>
                        <a:spcBef>
                          <a:spcPts val="0"/>
                        </a:spcBef>
                        <a:spcAft>
                          <a:spcPts val="0"/>
                        </a:spcAft>
                      </a:pPr>
                      <a:r>
                        <a:rPr lang="en-US" sz="1400" dirty="0">
                          <a:effectLst/>
                        </a:rPr>
                        <a:t>&gt; 1 incident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15.5%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155656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5964"/>
          </a:xfrm>
        </p:spPr>
        <p:txBody>
          <a:bodyPr>
            <a:normAutofit/>
          </a:bodyPr>
          <a:lstStyle/>
          <a:p>
            <a:pPr algn="ctr"/>
            <a:r>
              <a:rPr lang="en-US" sz="4800" dirty="0" smtClean="0"/>
              <a:t>Findings</a:t>
            </a:r>
            <a:endParaRPr lang="en-US" sz="4800" dirty="0"/>
          </a:p>
        </p:txBody>
      </p:sp>
      <p:sp>
        <p:nvSpPr>
          <p:cNvPr id="3" name="Content Placeholder 2"/>
          <p:cNvSpPr>
            <a:spLocks noGrp="1"/>
          </p:cNvSpPr>
          <p:nvPr>
            <p:ph idx="1"/>
          </p:nvPr>
        </p:nvSpPr>
        <p:spPr>
          <a:xfrm>
            <a:off x="838200" y="1331090"/>
            <a:ext cx="10515600" cy="5069710"/>
          </a:xfrm>
        </p:spPr>
        <p:txBody>
          <a:bodyPr>
            <a:normAutofit/>
          </a:bodyPr>
          <a:lstStyle/>
          <a:p>
            <a:r>
              <a:rPr lang="en-US" sz="2600" dirty="0" smtClean="0"/>
              <a:t>Cyber Victimization increased between T1 and T2 and then decreased </a:t>
            </a:r>
          </a:p>
          <a:p>
            <a:r>
              <a:rPr lang="en-US" sz="2600" dirty="0" smtClean="0"/>
              <a:t>Age</a:t>
            </a:r>
            <a:r>
              <a:rPr lang="en-US" sz="2600" dirty="0"/>
              <a:t>, gender and experience with traditional bullying perpetration and victimization </a:t>
            </a:r>
            <a:endParaRPr lang="en-US" sz="2600" dirty="0" smtClean="0"/>
          </a:p>
          <a:p>
            <a:pPr lvl="1"/>
            <a:r>
              <a:rPr lang="en-US" sz="2200" dirty="0" smtClean="0"/>
              <a:t>No significant </a:t>
            </a:r>
            <a:r>
              <a:rPr lang="en-US" sz="2200" dirty="0"/>
              <a:t>impact </a:t>
            </a:r>
            <a:r>
              <a:rPr lang="en-US" sz="2200" dirty="0" smtClean="0"/>
              <a:t>on </a:t>
            </a:r>
            <a:r>
              <a:rPr lang="en-US" sz="2200" dirty="0"/>
              <a:t>initial level of cyberbullying victimization </a:t>
            </a:r>
            <a:r>
              <a:rPr lang="en-US" sz="2200" dirty="0" smtClean="0"/>
              <a:t>or </a:t>
            </a:r>
            <a:r>
              <a:rPr lang="en-US" sz="2200" dirty="0"/>
              <a:t>the change in exposure to cyberbullying victimization over time </a:t>
            </a:r>
            <a:endParaRPr lang="en-US" sz="2200" dirty="0" smtClean="0"/>
          </a:p>
          <a:p>
            <a:r>
              <a:rPr lang="en-US" sz="2600" dirty="0" smtClean="0"/>
              <a:t>Social, emotional and academic outcomes</a:t>
            </a:r>
          </a:p>
          <a:p>
            <a:pPr lvl="1"/>
            <a:r>
              <a:rPr lang="en-US" dirty="0" smtClean="0"/>
              <a:t>Significant relationship between self esteem and school connection with depression approaching significance </a:t>
            </a:r>
            <a:r>
              <a:rPr lang="en-US" sz="1600" dirty="0" smtClean="0"/>
              <a:t>(</a:t>
            </a:r>
            <a:r>
              <a:rPr lang="en-US" sz="1600" i="1" dirty="0" smtClean="0"/>
              <a:t>p</a:t>
            </a:r>
            <a:r>
              <a:rPr lang="en-US" sz="1600" dirty="0" smtClean="0"/>
              <a:t> </a:t>
            </a:r>
            <a:r>
              <a:rPr lang="en-US" sz="1600" dirty="0"/>
              <a:t>= .057) </a:t>
            </a:r>
            <a:endParaRPr lang="en-US" sz="1600" dirty="0" smtClean="0"/>
          </a:p>
          <a:p>
            <a:pPr lvl="2"/>
            <a:r>
              <a:rPr lang="en-US" sz="2200" dirty="0" smtClean="0"/>
              <a:t>Participants with higher levels of cyber victimization at time point one reported significantly lower levels of self-esteem and felt less connected to school</a:t>
            </a:r>
          </a:p>
          <a:p>
            <a:pPr lvl="2"/>
            <a:r>
              <a:rPr lang="en-US" sz="2200" dirty="0" smtClean="0"/>
              <a:t>Additionally, participants with higher levels of cyber victimization at time point one reported a higher levels of depressive symptoms</a:t>
            </a:r>
          </a:p>
          <a:p>
            <a:pPr lvl="2"/>
            <a:endParaRPr lang="en-US" sz="2200" dirty="0" smtClean="0"/>
          </a:p>
          <a:p>
            <a:pPr lvl="1"/>
            <a:endParaRPr lang="en-US" dirty="0" smtClean="0"/>
          </a:p>
          <a:p>
            <a:pPr lvl="1"/>
            <a:endParaRPr lang="en-US" dirty="0" smtClean="0"/>
          </a:p>
        </p:txBody>
      </p:sp>
    </p:spTree>
    <p:extLst>
      <p:ext uri="{BB962C8B-B14F-4D97-AF65-F5344CB8AC3E}">
        <p14:creationId xmlns:p14="http://schemas.microsoft.com/office/powerpoint/2010/main" val="2123898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828800" y="457200"/>
            <a:ext cx="8610600" cy="601980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latin typeface="Palatino"/>
            </a:endParaRPr>
          </a:p>
        </p:txBody>
      </p:sp>
      <p:sp>
        <p:nvSpPr>
          <p:cNvPr id="7" name="Title 6"/>
          <p:cNvSpPr>
            <a:spLocks noGrp="1"/>
          </p:cNvSpPr>
          <p:nvPr>
            <p:ph type="ctrTitle"/>
          </p:nvPr>
        </p:nvSpPr>
        <p:spPr>
          <a:xfrm>
            <a:off x="2692398" y="2387600"/>
            <a:ext cx="6815669" cy="1714500"/>
          </a:xfrm>
        </p:spPr>
        <p:txBody>
          <a:bodyPr>
            <a:noAutofit/>
          </a:bodyPr>
          <a:lstStyle/>
          <a:p>
            <a:r>
              <a:rPr lang="en-US" sz="5400" dirty="0" smtClean="0">
                <a:solidFill>
                  <a:schemeClr val="accent5">
                    <a:lumMod val="75000"/>
                  </a:schemeClr>
                </a:solidFill>
                <a:cs typeface="Palatino"/>
              </a:rPr>
              <a:t>Assessment &amp; Intervention</a:t>
            </a:r>
            <a:endParaRPr lang="en-US" sz="5400" dirty="0">
              <a:solidFill>
                <a:schemeClr val="accent5">
                  <a:lumMod val="75000"/>
                </a:schemeClr>
              </a:solidFill>
              <a:cs typeface="Palatino"/>
            </a:endParaRPr>
          </a:p>
        </p:txBody>
      </p:sp>
      <p:sp>
        <p:nvSpPr>
          <p:cNvPr id="8" name="Subtitle 7"/>
          <p:cNvSpPr>
            <a:spLocks noGrp="1"/>
          </p:cNvSpPr>
          <p:nvPr>
            <p:ph type="subTitle" idx="1"/>
          </p:nvPr>
        </p:nvSpPr>
        <p:spPr>
          <a:xfrm>
            <a:off x="2418890" y="4999868"/>
            <a:ext cx="7879705" cy="1309255"/>
          </a:xfrm>
        </p:spPr>
        <p:txBody>
          <a:bodyPr>
            <a:normAutofit/>
          </a:bodyPr>
          <a:lstStyle/>
          <a:p>
            <a:endParaRPr lang="en-US" sz="3200" dirty="0"/>
          </a:p>
        </p:txBody>
      </p:sp>
    </p:spTree>
    <p:extLst>
      <p:ext uri="{BB962C8B-B14F-4D97-AF65-F5344CB8AC3E}">
        <p14:creationId xmlns:p14="http://schemas.microsoft.com/office/powerpoint/2010/main" val="20082276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69818"/>
          </a:xfrm>
        </p:spPr>
        <p:txBody>
          <a:bodyPr>
            <a:normAutofit/>
          </a:bodyPr>
          <a:lstStyle/>
          <a:p>
            <a:pPr algn="ctr"/>
            <a:r>
              <a:rPr lang="en-US" sz="4800" dirty="0" smtClean="0"/>
              <a:t>Why Intervene?</a:t>
            </a:r>
            <a:endParaRPr lang="en-US" sz="4800" dirty="0"/>
          </a:p>
        </p:txBody>
      </p:sp>
      <p:sp>
        <p:nvSpPr>
          <p:cNvPr id="3" name="Content Placeholder 2"/>
          <p:cNvSpPr>
            <a:spLocks noGrp="1"/>
          </p:cNvSpPr>
          <p:nvPr>
            <p:ph idx="1"/>
          </p:nvPr>
        </p:nvSpPr>
        <p:spPr>
          <a:xfrm>
            <a:off x="1295402" y="1690687"/>
            <a:ext cx="9601196" cy="4615109"/>
          </a:xfrm>
        </p:spPr>
        <p:txBody>
          <a:bodyPr>
            <a:normAutofit/>
          </a:bodyPr>
          <a:lstStyle/>
          <a:p>
            <a:r>
              <a:rPr lang="en-US" sz="2800" dirty="0" smtClean="0"/>
              <a:t>Washington Law - RCW 28A.300.285</a:t>
            </a:r>
          </a:p>
          <a:p>
            <a:pPr lvl="1"/>
            <a:r>
              <a:rPr lang="en-US" sz="2400" dirty="0" smtClean="0"/>
              <a:t>Defines bullying</a:t>
            </a:r>
          </a:p>
          <a:p>
            <a:pPr lvl="1"/>
            <a:r>
              <a:rPr lang="en-US" sz="2400" dirty="0" smtClean="0"/>
              <a:t>Requires all schools to adopt anti-bullying policy (by 8/11) &amp; address bullying when reported or identified</a:t>
            </a:r>
          </a:p>
          <a:p>
            <a:pPr lvl="1"/>
            <a:r>
              <a:rPr lang="en-US" sz="2400" dirty="0" smtClean="0">
                <a:hlinkClick r:id="rId3"/>
              </a:rPr>
              <a:t>WA Law</a:t>
            </a:r>
            <a:endParaRPr lang="en-US" sz="2400" dirty="0" smtClean="0"/>
          </a:p>
          <a:p>
            <a:pPr lvl="1"/>
            <a:r>
              <a:rPr lang="en-US" sz="2400" dirty="0" smtClean="0">
                <a:hlinkClick r:id="rId4"/>
              </a:rPr>
              <a:t>OSPI &amp; Cyberbullying</a:t>
            </a:r>
            <a:endParaRPr lang="en-US" sz="2400" dirty="0"/>
          </a:p>
          <a:p>
            <a:r>
              <a:rPr lang="en-US" sz="2800" dirty="0" smtClean="0"/>
              <a:t>Tinker vs. Des Moines Independent School District (1969)</a:t>
            </a:r>
          </a:p>
          <a:p>
            <a:r>
              <a:rPr lang="en-US" sz="2800" dirty="0" smtClean="0"/>
              <a:t>$1.1 Million dollar lawsuit in Tennessee against Public Board of Education</a:t>
            </a:r>
          </a:p>
          <a:p>
            <a:endParaRPr lang="en-US" dirty="0"/>
          </a:p>
        </p:txBody>
      </p:sp>
    </p:spTree>
    <p:extLst>
      <p:ext uri="{BB962C8B-B14F-4D97-AF65-F5344CB8AC3E}">
        <p14:creationId xmlns:p14="http://schemas.microsoft.com/office/powerpoint/2010/main" val="1788897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122" y="549680"/>
            <a:ext cx="10370917" cy="914400"/>
          </a:xfrm>
        </p:spPr>
        <p:txBody>
          <a:bodyPr>
            <a:noAutofit/>
          </a:bodyPr>
          <a:lstStyle/>
          <a:p>
            <a:pPr algn="ctr"/>
            <a:r>
              <a:rPr lang="en-US" dirty="0" smtClean="0"/>
              <a:t>Assessment &amp; </a:t>
            </a:r>
            <a:r>
              <a:rPr lang="en-US" dirty="0"/>
              <a:t>Intervention – Micro Level </a:t>
            </a:r>
          </a:p>
        </p:txBody>
      </p:sp>
      <p:sp>
        <p:nvSpPr>
          <p:cNvPr id="3" name="Content Placeholder 2"/>
          <p:cNvSpPr>
            <a:spLocks noGrp="1"/>
          </p:cNvSpPr>
          <p:nvPr>
            <p:ph idx="1"/>
          </p:nvPr>
        </p:nvSpPr>
        <p:spPr>
          <a:xfrm>
            <a:off x="949122" y="1769424"/>
            <a:ext cx="10370917" cy="4631376"/>
          </a:xfrm>
        </p:spPr>
        <p:txBody>
          <a:bodyPr>
            <a:normAutofit/>
          </a:bodyPr>
          <a:lstStyle/>
          <a:p>
            <a:r>
              <a:rPr lang="en-US" sz="2800" dirty="0" smtClean="0"/>
              <a:t>Become informed on popular technologies among youth</a:t>
            </a:r>
          </a:p>
          <a:p>
            <a:pPr lvl="1"/>
            <a:r>
              <a:rPr lang="en-US" sz="2600" dirty="0" smtClean="0"/>
              <a:t>Youth informants</a:t>
            </a:r>
          </a:p>
          <a:p>
            <a:pPr lvl="1"/>
            <a:r>
              <a:rPr lang="en-US" sz="2600" dirty="0" smtClean="0"/>
              <a:t>Where are kids going online &amp; what are they doing</a:t>
            </a:r>
          </a:p>
          <a:p>
            <a:pPr lvl="1"/>
            <a:r>
              <a:rPr lang="en-US" sz="2600" dirty="0"/>
              <a:t>Talk to youth </a:t>
            </a:r>
          </a:p>
          <a:p>
            <a:pPr marL="1089108" lvl="2" indent="-174708" defTabSz="931774">
              <a:defRPr/>
            </a:pPr>
            <a:r>
              <a:rPr lang="en-US" sz="2400" dirty="0" smtClean="0"/>
              <a:t>Privacy settings</a:t>
            </a:r>
          </a:p>
          <a:p>
            <a:pPr marL="1089108" lvl="2" indent="-174708" defTabSz="931774">
              <a:defRPr/>
            </a:pPr>
            <a:r>
              <a:rPr lang="en-US" sz="2400" dirty="0" smtClean="0"/>
              <a:t>How </a:t>
            </a:r>
            <a:r>
              <a:rPr lang="en-US" sz="2400" dirty="0"/>
              <a:t>to block</a:t>
            </a:r>
          </a:p>
          <a:p>
            <a:pPr marL="1089108" lvl="2" indent="-174708" defTabSz="931774">
              <a:defRPr/>
            </a:pPr>
            <a:r>
              <a:rPr lang="en-US" sz="2400" dirty="0"/>
              <a:t>How to report and to whom</a:t>
            </a:r>
          </a:p>
          <a:p>
            <a:pPr marL="1089108" lvl="2" indent="-174708" defTabSz="931774">
              <a:defRPr/>
            </a:pPr>
            <a:r>
              <a:rPr lang="en-US" sz="2400" dirty="0"/>
              <a:t>When is cyberbullying content actionable</a:t>
            </a:r>
          </a:p>
          <a:p>
            <a:pPr lvl="2"/>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1948182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7629"/>
            <a:ext cx="10515600" cy="850611"/>
          </a:xfrm>
        </p:spPr>
        <p:txBody>
          <a:bodyPr>
            <a:normAutofit/>
          </a:bodyPr>
          <a:lstStyle/>
          <a:p>
            <a:pPr algn="ctr"/>
            <a:r>
              <a:rPr lang="en-US" dirty="0"/>
              <a:t>Assessment &amp; </a:t>
            </a:r>
            <a:r>
              <a:rPr lang="en-US" dirty="0" smtClean="0"/>
              <a:t>Intervention – Micro Level</a:t>
            </a:r>
            <a:endParaRPr lang="en-US" dirty="0"/>
          </a:p>
        </p:txBody>
      </p:sp>
      <p:sp>
        <p:nvSpPr>
          <p:cNvPr id="3" name="Content Placeholder 2"/>
          <p:cNvSpPr>
            <a:spLocks noGrp="1"/>
          </p:cNvSpPr>
          <p:nvPr>
            <p:ph idx="1"/>
          </p:nvPr>
        </p:nvSpPr>
        <p:spPr>
          <a:xfrm>
            <a:off x="838200" y="1524289"/>
            <a:ext cx="10515600" cy="4845338"/>
          </a:xfrm>
        </p:spPr>
        <p:txBody>
          <a:bodyPr>
            <a:normAutofit/>
          </a:bodyPr>
          <a:lstStyle/>
          <a:p>
            <a:r>
              <a:rPr lang="en-US" sz="2800" dirty="0" smtClean="0"/>
              <a:t>Assess </a:t>
            </a:r>
            <a:r>
              <a:rPr lang="en-US" sz="2800" dirty="0"/>
              <a:t>for behaviors and interactions that may indicate cyberbullying is </a:t>
            </a:r>
            <a:r>
              <a:rPr lang="en-US" sz="2800" dirty="0" smtClean="0"/>
              <a:t>occurring</a:t>
            </a:r>
          </a:p>
          <a:p>
            <a:pPr marL="631908" lvl="1" indent="-174708"/>
            <a:r>
              <a:rPr lang="en-US" sz="2400" dirty="0"/>
              <a:t>withdrawal from social activities or interactions</a:t>
            </a:r>
          </a:p>
          <a:p>
            <a:pPr marL="631908" lvl="1" indent="-174708"/>
            <a:r>
              <a:rPr lang="en-US" sz="2400" dirty="0"/>
              <a:t>symptoms suggestive of depression or anxiety or decreased self-esteem</a:t>
            </a:r>
          </a:p>
          <a:p>
            <a:pPr marL="631908" lvl="1" indent="-174708"/>
            <a:r>
              <a:rPr lang="en-US" sz="2400" dirty="0"/>
              <a:t>increased aggression</a:t>
            </a:r>
          </a:p>
          <a:p>
            <a:pPr marL="631908" lvl="1" indent="-174708"/>
            <a:r>
              <a:rPr lang="en-US" sz="2400" dirty="0"/>
              <a:t>fear of leaving the house, and academic problems such as truancy, declining grades, and decreased class participation.</a:t>
            </a:r>
            <a:r>
              <a:rPr lang="en-US" dirty="0"/>
              <a:t> </a:t>
            </a:r>
          </a:p>
          <a:p>
            <a:r>
              <a:rPr lang="en-US" sz="2800" dirty="0" smtClean="0"/>
              <a:t>Incorporate </a:t>
            </a:r>
            <a:r>
              <a:rPr lang="en-US" sz="2800" dirty="0"/>
              <a:t>questions about youth’s online experiences into assessment process</a:t>
            </a:r>
          </a:p>
          <a:p>
            <a:pPr lvl="2"/>
            <a:r>
              <a:rPr lang="en-US" sz="2400" dirty="0"/>
              <a:t>Ask clear and direct questions about cyberbullying – during assessment process and ongoing</a:t>
            </a:r>
          </a:p>
          <a:p>
            <a:endParaRPr lang="en-US" dirty="0"/>
          </a:p>
        </p:txBody>
      </p:sp>
    </p:spTree>
    <p:extLst>
      <p:ext uri="{BB962C8B-B14F-4D97-AF65-F5344CB8AC3E}">
        <p14:creationId xmlns:p14="http://schemas.microsoft.com/office/powerpoint/2010/main" val="3990994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430"/>
          </a:xfrm>
        </p:spPr>
        <p:txBody>
          <a:bodyPr/>
          <a:lstStyle/>
          <a:p>
            <a:pPr algn="ctr"/>
            <a:r>
              <a:rPr lang="en-US" dirty="0"/>
              <a:t>Assessment &amp; </a:t>
            </a:r>
            <a:r>
              <a:rPr lang="en-US" dirty="0" smtClean="0"/>
              <a:t>Intervention</a:t>
            </a:r>
            <a:r>
              <a:rPr lang="en-US" dirty="0"/>
              <a:t> – Micro Level</a:t>
            </a:r>
          </a:p>
        </p:txBody>
      </p:sp>
      <p:sp>
        <p:nvSpPr>
          <p:cNvPr id="3" name="Content Placeholder 2"/>
          <p:cNvSpPr>
            <a:spLocks noGrp="1"/>
          </p:cNvSpPr>
          <p:nvPr>
            <p:ph idx="1"/>
          </p:nvPr>
        </p:nvSpPr>
        <p:spPr>
          <a:xfrm>
            <a:off x="838200" y="1527464"/>
            <a:ext cx="10515600" cy="4904509"/>
          </a:xfrm>
        </p:spPr>
        <p:txBody>
          <a:bodyPr>
            <a:normAutofit/>
          </a:bodyPr>
          <a:lstStyle/>
          <a:p>
            <a:r>
              <a:rPr lang="en-US" sz="2800" dirty="0" smtClean="0"/>
              <a:t>Provide </a:t>
            </a:r>
            <a:r>
              <a:rPr lang="en-US" sz="2800" dirty="0"/>
              <a:t>emotional support </a:t>
            </a:r>
            <a:r>
              <a:rPr lang="en-US" sz="2800" dirty="0" smtClean="0"/>
              <a:t>and </a:t>
            </a:r>
            <a:r>
              <a:rPr lang="en-US" sz="2800" dirty="0"/>
              <a:t>appropriate intervention </a:t>
            </a:r>
            <a:r>
              <a:rPr lang="en-US" sz="2800" dirty="0" smtClean="0"/>
              <a:t>strategies</a:t>
            </a:r>
            <a:endParaRPr lang="en-US" sz="2800" dirty="0"/>
          </a:p>
          <a:p>
            <a:pPr lvl="2"/>
            <a:r>
              <a:rPr lang="en-US" sz="2400" dirty="0" smtClean="0"/>
              <a:t>Dependent on situation</a:t>
            </a:r>
          </a:p>
          <a:p>
            <a:pPr lvl="2"/>
            <a:r>
              <a:rPr lang="en-US" sz="2400" dirty="0" smtClean="0"/>
              <a:t>Work with others in school to develop plan to address cyber bullying – for both victim and the youth engaging in the bullying behavior</a:t>
            </a:r>
          </a:p>
          <a:p>
            <a:pPr lvl="2"/>
            <a:r>
              <a:rPr lang="en-US" sz="2400" dirty="0" smtClean="0"/>
              <a:t>Ensure </a:t>
            </a:r>
            <a:r>
              <a:rPr lang="en-US" sz="2400" dirty="0"/>
              <a:t>that child being targeted has a safety and comfort plan</a:t>
            </a:r>
          </a:p>
          <a:p>
            <a:pPr lvl="2"/>
            <a:r>
              <a:rPr lang="en-US" sz="2400" dirty="0" smtClean="0"/>
              <a:t>Assess impact/consequences and </a:t>
            </a:r>
            <a:r>
              <a:rPr lang="en-US" sz="2400" dirty="0"/>
              <a:t>provide services accordingly</a:t>
            </a:r>
          </a:p>
          <a:p>
            <a:r>
              <a:rPr lang="en-US" sz="2800" dirty="0" smtClean="0"/>
              <a:t>Refer to </a:t>
            </a:r>
            <a:r>
              <a:rPr lang="en-US" sz="2800" dirty="0"/>
              <a:t>appropriate community resources as </a:t>
            </a:r>
            <a:r>
              <a:rPr lang="en-US" sz="2800" dirty="0" smtClean="0"/>
              <a:t>needed</a:t>
            </a:r>
          </a:p>
          <a:p>
            <a:pPr marL="228600" lvl="2">
              <a:spcBef>
                <a:spcPts val="1000"/>
              </a:spcBef>
            </a:pPr>
            <a:r>
              <a:rPr lang="en-US" sz="2800" dirty="0"/>
              <a:t>If student comes to you to report </a:t>
            </a:r>
            <a:r>
              <a:rPr lang="en-US" sz="2800" dirty="0" smtClean="0"/>
              <a:t>cyberbullying… </a:t>
            </a:r>
            <a:endParaRPr lang="en-US" sz="2800" dirty="0"/>
          </a:p>
          <a:p>
            <a:endParaRPr lang="en-US" dirty="0"/>
          </a:p>
        </p:txBody>
      </p:sp>
    </p:spTree>
    <p:extLst>
      <p:ext uri="{BB962C8B-B14F-4D97-AF65-F5344CB8AC3E}">
        <p14:creationId xmlns:p14="http://schemas.microsoft.com/office/powerpoint/2010/main" val="1160656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49282"/>
            <a:ext cx="9601196" cy="1041401"/>
          </a:xfrm>
        </p:spPr>
        <p:txBody>
          <a:bodyPr>
            <a:normAutofit/>
          </a:bodyPr>
          <a:lstStyle/>
          <a:p>
            <a:pPr algn="ctr"/>
            <a:r>
              <a:rPr lang="en-US" sz="4800" dirty="0" smtClean="0"/>
              <a:t>Today’s Agenda</a:t>
            </a:r>
            <a:endParaRPr lang="en-US" sz="4800" dirty="0"/>
          </a:p>
        </p:txBody>
      </p:sp>
      <p:sp>
        <p:nvSpPr>
          <p:cNvPr id="3" name="Content Placeholder 2"/>
          <p:cNvSpPr>
            <a:spLocks noGrp="1"/>
          </p:cNvSpPr>
          <p:nvPr>
            <p:ph idx="1"/>
          </p:nvPr>
        </p:nvSpPr>
        <p:spPr>
          <a:xfrm>
            <a:off x="1295401" y="1633187"/>
            <a:ext cx="9601196" cy="4437413"/>
          </a:xfrm>
        </p:spPr>
        <p:txBody>
          <a:bodyPr>
            <a:normAutofit/>
          </a:bodyPr>
          <a:lstStyle/>
          <a:p>
            <a:r>
              <a:rPr lang="en-US" sz="3200" dirty="0" smtClean="0"/>
              <a:t>Define cyberbullying and its prevalence among youth</a:t>
            </a:r>
          </a:p>
          <a:p>
            <a:r>
              <a:rPr lang="en-US" sz="3200" dirty="0" smtClean="0"/>
              <a:t>Review common consequences and concerns of cyberbullying</a:t>
            </a:r>
          </a:p>
          <a:p>
            <a:r>
              <a:rPr lang="en-US" sz="3200" dirty="0" smtClean="0"/>
              <a:t>Review findings from a research study of 3-5 grade students in 6 elementary schools in a Midwest school district</a:t>
            </a:r>
          </a:p>
          <a:p>
            <a:r>
              <a:rPr lang="en-US" sz="3200" dirty="0" smtClean="0"/>
              <a:t>Review potential strategies for assessing &amp; intervening to address cyberbullying among students</a:t>
            </a:r>
            <a:endParaRPr lang="en-US" sz="3200" dirty="0"/>
          </a:p>
        </p:txBody>
      </p:sp>
    </p:spTree>
    <p:extLst>
      <p:ext uri="{BB962C8B-B14F-4D97-AF65-F5344CB8AC3E}">
        <p14:creationId xmlns:p14="http://schemas.microsoft.com/office/powerpoint/2010/main" val="3968625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5540"/>
          </a:xfrm>
        </p:spPr>
        <p:txBody>
          <a:bodyPr/>
          <a:lstStyle/>
          <a:p>
            <a:pPr algn="ctr"/>
            <a:r>
              <a:rPr lang="en-US" dirty="0"/>
              <a:t>Talking with Youth Targeted by Cyberbullying</a:t>
            </a:r>
          </a:p>
        </p:txBody>
      </p:sp>
      <p:sp>
        <p:nvSpPr>
          <p:cNvPr id="3" name="Content Placeholder 2"/>
          <p:cNvSpPr>
            <a:spLocks noGrp="1"/>
          </p:cNvSpPr>
          <p:nvPr>
            <p:ph idx="1"/>
          </p:nvPr>
        </p:nvSpPr>
        <p:spPr>
          <a:xfrm>
            <a:off x="838200" y="1460666"/>
            <a:ext cx="10515600" cy="5023261"/>
          </a:xfrm>
        </p:spPr>
        <p:txBody>
          <a:bodyPr>
            <a:normAutofit fontScale="92500" lnSpcReduction="10000"/>
          </a:bodyPr>
          <a:lstStyle/>
          <a:p>
            <a:pPr marL="914400" lvl="1" indent="-514350" fontAlgn="base">
              <a:buFont typeface="+mj-lt"/>
              <a:buAutoNum type="arabicPeriod"/>
            </a:pPr>
            <a:r>
              <a:rPr lang="en-US" sz="2600" dirty="0">
                <a:solidFill>
                  <a:schemeClr val="accent5">
                    <a:lumMod val="75000"/>
                  </a:schemeClr>
                </a:solidFill>
              </a:rPr>
              <a:t>What kind of bullying has occurred? Was it physical, verbal, relational, or cyber </a:t>
            </a:r>
            <a:r>
              <a:rPr lang="en-US" sz="2600" dirty="0" smtClean="0">
                <a:solidFill>
                  <a:schemeClr val="accent5">
                    <a:lumMod val="75000"/>
                  </a:schemeClr>
                </a:solidFill>
              </a:rPr>
              <a:t>or </a:t>
            </a:r>
            <a:r>
              <a:rPr lang="en-US" sz="2600" dirty="0">
                <a:solidFill>
                  <a:schemeClr val="accent5">
                    <a:lumMod val="75000"/>
                  </a:schemeClr>
                </a:solidFill>
              </a:rPr>
              <a:t>a combination of these forms?</a:t>
            </a:r>
          </a:p>
          <a:p>
            <a:pPr marL="914400" lvl="1" indent="-514350" fontAlgn="base">
              <a:buFont typeface="+mj-lt"/>
              <a:buAutoNum type="arabicPeriod"/>
            </a:pPr>
            <a:r>
              <a:rPr lang="en-US" sz="2600" dirty="0">
                <a:solidFill>
                  <a:schemeClr val="accent5">
                    <a:lumMod val="75000"/>
                  </a:schemeClr>
                </a:solidFill>
              </a:rPr>
              <a:t>When and where has the bullying taken place?</a:t>
            </a:r>
          </a:p>
          <a:p>
            <a:pPr marL="914400" lvl="1" indent="-514350" fontAlgn="base">
              <a:buFont typeface="+mj-lt"/>
              <a:buAutoNum type="arabicPeriod"/>
            </a:pPr>
            <a:r>
              <a:rPr lang="en-US" sz="2600" dirty="0">
                <a:solidFill>
                  <a:schemeClr val="accent5">
                    <a:lumMod val="75000"/>
                  </a:schemeClr>
                </a:solidFill>
              </a:rPr>
              <a:t>How long has the bullying been going on?</a:t>
            </a:r>
          </a:p>
          <a:p>
            <a:pPr marL="914400" lvl="1" indent="-514350" fontAlgn="base">
              <a:buFont typeface="+mj-lt"/>
              <a:buAutoNum type="arabicPeriod"/>
            </a:pPr>
            <a:r>
              <a:rPr lang="en-US" sz="2600" dirty="0">
                <a:solidFill>
                  <a:schemeClr val="accent5">
                    <a:lumMod val="75000"/>
                  </a:schemeClr>
                </a:solidFill>
              </a:rPr>
              <a:t>How severe was the bullying? How often does it occur? How harshly has the victim been treated?</a:t>
            </a:r>
          </a:p>
          <a:p>
            <a:pPr marL="914400" lvl="1" indent="-514350" fontAlgn="base">
              <a:buFont typeface="+mj-lt"/>
              <a:buAutoNum type="arabicPeriod"/>
            </a:pPr>
            <a:r>
              <a:rPr lang="en-US" sz="2600" dirty="0">
                <a:solidFill>
                  <a:schemeClr val="accent5">
                    <a:lumMod val="75000"/>
                  </a:schemeClr>
                </a:solidFill>
              </a:rPr>
              <a:t>Has the nature of the bullying changed (i.e., is it getting </a:t>
            </a:r>
            <a:r>
              <a:rPr lang="en-US" sz="2600" dirty="0" smtClean="0">
                <a:solidFill>
                  <a:schemeClr val="accent5">
                    <a:lumMod val="75000"/>
                  </a:schemeClr>
                </a:solidFill>
              </a:rPr>
              <a:t>worse; </a:t>
            </a:r>
            <a:r>
              <a:rPr lang="en-US" sz="2600" dirty="0">
                <a:solidFill>
                  <a:schemeClr val="accent5">
                    <a:lumMod val="75000"/>
                  </a:schemeClr>
                </a:solidFill>
              </a:rPr>
              <a:t>changing </a:t>
            </a:r>
            <a:r>
              <a:rPr lang="en-US" sz="2600" dirty="0" smtClean="0">
                <a:solidFill>
                  <a:schemeClr val="accent5">
                    <a:lumMod val="75000"/>
                  </a:schemeClr>
                </a:solidFill>
              </a:rPr>
              <a:t>form)?</a:t>
            </a:r>
            <a:endParaRPr lang="en-US" sz="2600" dirty="0">
              <a:solidFill>
                <a:schemeClr val="accent5">
                  <a:lumMod val="75000"/>
                </a:schemeClr>
              </a:solidFill>
            </a:endParaRPr>
          </a:p>
          <a:p>
            <a:pPr marL="914400" lvl="1" indent="-514350" fontAlgn="base">
              <a:buFont typeface="+mj-lt"/>
              <a:buAutoNum type="arabicPeriod"/>
            </a:pPr>
            <a:r>
              <a:rPr lang="en-US" sz="2600" dirty="0">
                <a:solidFill>
                  <a:schemeClr val="accent5">
                    <a:lumMod val="75000"/>
                  </a:schemeClr>
                </a:solidFill>
              </a:rPr>
              <a:t>How much does the victim say he/she has been harmed by the bullying?</a:t>
            </a:r>
          </a:p>
          <a:p>
            <a:pPr marL="914400" lvl="1" indent="-514350" fontAlgn="base">
              <a:buFont typeface="+mj-lt"/>
              <a:buAutoNum type="arabicPeriod"/>
            </a:pPr>
            <a:r>
              <a:rPr lang="en-US" sz="2600" dirty="0">
                <a:solidFill>
                  <a:schemeClr val="accent5">
                    <a:lumMod val="75000"/>
                  </a:schemeClr>
                </a:solidFill>
              </a:rPr>
              <a:t>Who was or were the perpetrators? Were there others present (bystanders)? What did these peers do (encourage the bullying, ignore the bullying, join in the bullying, defend the victim)?</a:t>
            </a:r>
          </a:p>
          <a:p>
            <a:pPr marL="914400" lvl="1" indent="-514350" fontAlgn="base">
              <a:buFont typeface="+mj-lt"/>
              <a:buAutoNum type="arabicPeriod"/>
            </a:pPr>
            <a:r>
              <a:rPr lang="en-US" sz="2600" dirty="0">
                <a:solidFill>
                  <a:schemeClr val="accent5">
                    <a:lumMod val="75000"/>
                  </a:schemeClr>
                </a:solidFill>
              </a:rPr>
              <a:t>What did the victim in response? Did he/she tell anyone else about (teachers, friends, etc.)? If so, what were their reactions? What did they do?</a:t>
            </a:r>
          </a:p>
          <a:p>
            <a:endParaRPr lang="en-US" dirty="0"/>
          </a:p>
        </p:txBody>
      </p:sp>
    </p:spTree>
    <p:extLst>
      <p:ext uri="{BB962C8B-B14F-4D97-AF65-F5344CB8AC3E}">
        <p14:creationId xmlns:p14="http://schemas.microsoft.com/office/powerpoint/2010/main" val="3682490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Recommendations for talking with children accused of cyberbullying</a:t>
            </a:r>
          </a:p>
        </p:txBody>
      </p:sp>
      <p:sp>
        <p:nvSpPr>
          <p:cNvPr id="3" name="Content Placeholder 2"/>
          <p:cNvSpPr>
            <a:spLocks noGrp="1"/>
          </p:cNvSpPr>
          <p:nvPr>
            <p:ph idx="1"/>
          </p:nvPr>
        </p:nvSpPr>
        <p:spPr>
          <a:xfrm>
            <a:off x="822960" y="2110633"/>
            <a:ext cx="10515600" cy="4351338"/>
          </a:xfrm>
        </p:spPr>
        <p:txBody>
          <a:bodyPr>
            <a:normAutofit/>
          </a:bodyPr>
          <a:lstStyle/>
          <a:p>
            <a:pPr marL="857250" lvl="1" indent="-457200"/>
            <a:r>
              <a:rPr lang="en-US" sz="3200" dirty="0" smtClean="0"/>
              <a:t>Determine </a:t>
            </a:r>
            <a:r>
              <a:rPr lang="en-US" sz="3200" dirty="0"/>
              <a:t>whether they view this incident as cyberbullying</a:t>
            </a:r>
          </a:p>
          <a:p>
            <a:pPr marL="857250" lvl="1" indent="-457200"/>
            <a:r>
              <a:rPr lang="en-US" sz="3200" dirty="0"/>
              <a:t>Discuss the incident with them as a teaching moment – do they understand the consequences of their behavior on the victim?</a:t>
            </a:r>
          </a:p>
          <a:p>
            <a:pPr marL="1314450" lvl="2" indent="-457200"/>
            <a:r>
              <a:rPr lang="en-US" sz="2800" dirty="0"/>
              <a:t>Lack of face to face contact – do not see impact on target</a:t>
            </a:r>
          </a:p>
          <a:p>
            <a:pPr marL="1314450" lvl="2" indent="-457200"/>
            <a:r>
              <a:rPr lang="en-US" sz="2800" dirty="0"/>
              <a:t>Disinhibition effect</a:t>
            </a:r>
          </a:p>
          <a:p>
            <a:endParaRPr lang="en-US" dirty="0"/>
          </a:p>
        </p:txBody>
      </p:sp>
    </p:spTree>
    <p:extLst>
      <p:ext uri="{BB962C8B-B14F-4D97-AF65-F5344CB8AC3E}">
        <p14:creationId xmlns:p14="http://schemas.microsoft.com/office/powerpoint/2010/main" val="485135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451" y="309489"/>
            <a:ext cx="10205843" cy="872197"/>
          </a:xfrm>
        </p:spPr>
        <p:txBody>
          <a:bodyPr>
            <a:normAutofit/>
          </a:bodyPr>
          <a:lstStyle/>
          <a:p>
            <a:pPr algn="ctr"/>
            <a:r>
              <a:rPr lang="en-US" dirty="0"/>
              <a:t>Assessment &amp; </a:t>
            </a:r>
            <a:r>
              <a:rPr lang="en-US" dirty="0" smtClean="0"/>
              <a:t>Intervention – Mezzo Level</a:t>
            </a:r>
            <a:endParaRPr lang="en-US" dirty="0"/>
          </a:p>
        </p:txBody>
      </p:sp>
      <p:sp>
        <p:nvSpPr>
          <p:cNvPr id="3" name="Content Placeholder 2"/>
          <p:cNvSpPr>
            <a:spLocks noGrp="1"/>
          </p:cNvSpPr>
          <p:nvPr>
            <p:ph idx="1"/>
          </p:nvPr>
        </p:nvSpPr>
        <p:spPr>
          <a:xfrm>
            <a:off x="998451" y="1306286"/>
            <a:ext cx="10205844" cy="4797631"/>
          </a:xfrm>
        </p:spPr>
        <p:txBody>
          <a:bodyPr>
            <a:noAutofit/>
          </a:bodyPr>
          <a:lstStyle/>
          <a:p>
            <a:pPr marL="45720" indent="0">
              <a:buNone/>
            </a:pPr>
            <a:r>
              <a:rPr lang="en-US" sz="2800" b="1" dirty="0" smtClean="0"/>
              <a:t>In your schools</a:t>
            </a:r>
          </a:p>
          <a:p>
            <a:pPr lvl="1"/>
            <a:r>
              <a:rPr lang="en-US" sz="2600" dirty="0" smtClean="0"/>
              <a:t>Partner </a:t>
            </a:r>
            <a:r>
              <a:rPr lang="en-US" sz="2600" dirty="0"/>
              <a:t>with staff </a:t>
            </a:r>
            <a:r>
              <a:rPr lang="en-US" sz="2600" dirty="0" smtClean="0"/>
              <a:t>and administration to </a:t>
            </a:r>
            <a:r>
              <a:rPr lang="en-US" sz="2600" dirty="0"/>
              <a:t>develop a positive </a:t>
            </a:r>
            <a:r>
              <a:rPr lang="en-US" sz="2600" dirty="0" smtClean="0"/>
              <a:t>climate </a:t>
            </a:r>
            <a:r>
              <a:rPr lang="en-US" sz="2600" dirty="0"/>
              <a:t>that does not tolerate </a:t>
            </a:r>
            <a:r>
              <a:rPr lang="en-US" sz="2600" dirty="0" smtClean="0"/>
              <a:t>bullying</a:t>
            </a:r>
          </a:p>
          <a:p>
            <a:pPr lvl="1"/>
            <a:r>
              <a:rPr lang="en-US" sz="2600" dirty="0" smtClean="0"/>
              <a:t>Identify community experts who can offer training to teachers and staff on cyberbullying</a:t>
            </a:r>
          </a:p>
          <a:p>
            <a:pPr lvl="1"/>
            <a:r>
              <a:rPr lang="en-US" sz="2600" dirty="0" smtClean="0"/>
              <a:t>Identify ways cyberbullying can be assessed in the classroom and evaluate teachers’ confidence in addressing this issue among students</a:t>
            </a:r>
          </a:p>
          <a:p>
            <a:pPr lvl="1"/>
            <a:r>
              <a:rPr lang="en-US" sz="2600" dirty="0" smtClean="0"/>
              <a:t>Collaborate </a:t>
            </a:r>
            <a:r>
              <a:rPr lang="en-US" sz="2600" dirty="0"/>
              <a:t>with others to develop comprehensive cyberbullying prevention and intervention strategies </a:t>
            </a:r>
            <a:endParaRPr lang="en-US" sz="2600" dirty="0" smtClean="0"/>
          </a:p>
          <a:p>
            <a:pPr marL="457200" lvl="1" indent="0">
              <a:buNone/>
            </a:pPr>
            <a:endParaRPr lang="en-US" dirty="0" smtClean="0">
              <a:cs typeface="Palatino"/>
            </a:endParaRPr>
          </a:p>
          <a:p>
            <a:pPr marL="457200" lvl="1" indent="0">
              <a:buNone/>
            </a:pPr>
            <a:r>
              <a:rPr lang="en-US" sz="3600" b="1" i="1" dirty="0" smtClean="0">
                <a:cs typeface="Palatino"/>
              </a:rPr>
              <a:t>*School </a:t>
            </a:r>
            <a:r>
              <a:rPr lang="en-US" sz="3600" b="1" i="1" dirty="0">
                <a:cs typeface="Palatino"/>
              </a:rPr>
              <a:t>climate has to be that bullying is wrong</a:t>
            </a:r>
            <a:endParaRPr lang="en-US" sz="3600" b="1" i="1" dirty="0"/>
          </a:p>
        </p:txBody>
      </p:sp>
    </p:spTree>
    <p:extLst>
      <p:ext uri="{BB962C8B-B14F-4D97-AF65-F5344CB8AC3E}">
        <p14:creationId xmlns:p14="http://schemas.microsoft.com/office/powerpoint/2010/main" val="80404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93659"/>
          </a:xfrm>
          <a:solidFill>
            <a:schemeClr val="bg1"/>
          </a:solidFill>
        </p:spPr>
        <p:txBody>
          <a:bodyPr>
            <a:normAutofit/>
          </a:bodyPr>
          <a:lstStyle/>
          <a:p>
            <a:pPr algn="ctr"/>
            <a:r>
              <a:rPr lang="en-US" sz="4000" dirty="0" smtClean="0"/>
              <a:t>Assessment </a:t>
            </a:r>
            <a:r>
              <a:rPr lang="en-US" sz="4000" dirty="0"/>
              <a:t>of Bullying and Current Practices</a:t>
            </a:r>
          </a:p>
        </p:txBody>
      </p:sp>
      <p:sp>
        <p:nvSpPr>
          <p:cNvPr id="5" name="Content Placeholder 4"/>
          <p:cNvSpPr>
            <a:spLocks noGrp="1"/>
          </p:cNvSpPr>
          <p:nvPr>
            <p:ph idx="1"/>
          </p:nvPr>
        </p:nvSpPr>
        <p:spPr>
          <a:xfrm>
            <a:off x="838199" y="1388962"/>
            <a:ext cx="10515601" cy="5059340"/>
          </a:xfrm>
          <a:solidFill>
            <a:schemeClr val="bg1"/>
          </a:solidFill>
        </p:spPr>
        <p:txBody>
          <a:bodyPr>
            <a:noAutofit/>
          </a:bodyPr>
          <a:lstStyle/>
          <a:p>
            <a:pPr marL="457200" indent="-457200">
              <a:buAutoNum type="arabicPeriod"/>
            </a:pPr>
            <a:r>
              <a:rPr lang="en-US" sz="2600" dirty="0" smtClean="0">
                <a:solidFill>
                  <a:schemeClr val="accent5">
                    <a:lumMod val="75000"/>
                  </a:schemeClr>
                </a:solidFill>
              </a:rPr>
              <a:t>Are you familiar with your school’s anti-bullying policy? </a:t>
            </a:r>
          </a:p>
          <a:p>
            <a:pPr marL="800100" lvl="1" indent="-342900"/>
            <a:r>
              <a:rPr lang="en-US" sz="2400" dirty="0" smtClean="0">
                <a:solidFill>
                  <a:schemeClr val="accent5">
                    <a:lumMod val="75000"/>
                  </a:schemeClr>
                </a:solidFill>
              </a:rPr>
              <a:t>How well is this policy followed?</a:t>
            </a:r>
          </a:p>
          <a:p>
            <a:pPr marL="457200" indent="-457200">
              <a:buFont typeface="+mj-lt"/>
              <a:buAutoNum type="arabicPeriod"/>
            </a:pPr>
            <a:r>
              <a:rPr lang="en-US" sz="2600" dirty="0" smtClean="0">
                <a:solidFill>
                  <a:schemeClr val="accent5">
                    <a:lumMod val="75000"/>
                  </a:schemeClr>
                </a:solidFill>
              </a:rPr>
              <a:t>Is training provided to staff? How often? </a:t>
            </a:r>
          </a:p>
          <a:p>
            <a:pPr marL="457200" indent="-457200">
              <a:buFont typeface="+mj-lt"/>
              <a:buAutoNum type="arabicPeriod"/>
            </a:pPr>
            <a:r>
              <a:rPr lang="en-US" sz="2600" dirty="0" smtClean="0">
                <a:solidFill>
                  <a:schemeClr val="accent5">
                    <a:lumMod val="75000"/>
                  </a:schemeClr>
                </a:solidFill>
              </a:rPr>
              <a:t>Do you have a formal system for reporting acts and tracking acts of bullying? </a:t>
            </a:r>
          </a:p>
          <a:p>
            <a:pPr marL="457200" indent="-457200">
              <a:buFont typeface="+mj-lt"/>
              <a:buAutoNum type="arabicPeriod"/>
            </a:pPr>
            <a:r>
              <a:rPr lang="en-US" sz="2600" dirty="0" smtClean="0">
                <a:solidFill>
                  <a:schemeClr val="accent5">
                    <a:lumMod val="75000"/>
                  </a:schemeClr>
                </a:solidFill>
              </a:rPr>
              <a:t>How </a:t>
            </a:r>
            <a:r>
              <a:rPr lang="en-US" sz="2600" dirty="0">
                <a:solidFill>
                  <a:schemeClr val="accent5">
                    <a:lumMod val="75000"/>
                  </a:schemeClr>
                </a:solidFill>
              </a:rPr>
              <a:t>do you currently intervene? Who is primarily responsible for talking with the victim and the alleged bully or bullies? If this is not YOU, then what is your role in responding to a bullying incident?</a:t>
            </a:r>
          </a:p>
          <a:p>
            <a:pPr marL="457200" indent="-457200">
              <a:buFont typeface="+mj-lt"/>
              <a:buAutoNum type="arabicPeriod"/>
            </a:pPr>
            <a:r>
              <a:rPr lang="en-US" sz="2600" dirty="0" smtClean="0">
                <a:solidFill>
                  <a:schemeClr val="accent5">
                    <a:lumMod val="75000"/>
                  </a:schemeClr>
                </a:solidFill>
              </a:rPr>
              <a:t>When </a:t>
            </a:r>
            <a:r>
              <a:rPr lang="en-US" sz="2600" dirty="0">
                <a:solidFill>
                  <a:schemeClr val="accent5">
                    <a:lumMod val="75000"/>
                  </a:schemeClr>
                </a:solidFill>
              </a:rPr>
              <a:t>do you involve parents? What is their role in preventing and intervening with bullying</a:t>
            </a:r>
            <a:r>
              <a:rPr lang="en-US" sz="2600" dirty="0" smtClean="0">
                <a:solidFill>
                  <a:schemeClr val="accent5">
                    <a:lumMod val="75000"/>
                  </a:schemeClr>
                </a:solidFill>
              </a:rPr>
              <a:t>? </a:t>
            </a:r>
          </a:p>
          <a:p>
            <a:pPr marL="457200" indent="-457200">
              <a:buFont typeface="+mj-lt"/>
              <a:buAutoNum type="arabicPeriod"/>
            </a:pPr>
            <a:r>
              <a:rPr lang="en-US" sz="2600" dirty="0" smtClean="0">
                <a:solidFill>
                  <a:schemeClr val="accent5">
                    <a:lumMod val="75000"/>
                  </a:schemeClr>
                </a:solidFill>
              </a:rPr>
              <a:t>Community Partnership</a:t>
            </a:r>
            <a:endParaRPr lang="en-US" sz="2600" dirty="0">
              <a:solidFill>
                <a:schemeClr val="accent5">
                  <a:lumMod val="75000"/>
                </a:schemeClr>
              </a:solidFill>
            </a:endParaRPr>
          </a:p>
        </p:txBody>
      </p:sp>
    </p:spTree>
    <p:extLst>
      <p:ext uri="{BB962C8B-B14F-4D97-AF65-F5344CB8AC3E}">
        <p14:creationId xmlns:p14="http://schemas.microsoft.com/office/powerpoint/2010/main" val="4165623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normAutofit/>
          </a:bodyPr>
          <a:lstStyle/>
          <a:p>
            <a:pPr algn="ctr"/>
            <a:r>
              <a:rPr lang="en-US" sz="4800" dirty="0" smtClean="0"/>
              <a:t>Education</a:t>
            </a:r>
            <a:endParaRPr lang="en-US" sz="4800" dirty="0"/>
          </a:p>
        </p:txBody>
      </p:sp>
      <p:sp>
        <p:nvSpPr>
          <p:cNvPr id="3" name="Content Placeholder 2"/>
          <p:cNvSpPr>
            <a:spLocks noGrp="1"/>
          </p:cNvSpPr>
          <p:nvPr>
            <p:ph idx="1"/>
          </p:nvPr>
        </p:nvSpPr>
        <p:spPr>
          <a:xfrm>
            <a:off x="937549" y="1643187"/>
            <a:ext cx="10023676" cy="4698237"/>
          </a:xfrm>
        </p:spPr>
        <p:txBody>
          <a:bodyPr>
            <a:normAutofit/>
          </a:bodyPr>
          <a:lstStyle/>
          <a:p>
            <a:pPr marL="0" indent="0">
              <a:buNone/>
            </a:pPr>
            <a:r>
              <a:rPr lang="en-US" sz="3200" b="1" dirty="0" smtClean="0"/>
              <a:t>Teachers and Staff</a:t>
            </a:r>
          </a:p>
          <a:p>
            <a:r>
              <a:rPr lang="en-US" sz="2800" dirty="0" smtClean="0"/>
              <a:t>Anti-bullying training regularly that staff– both certified and classified – are required to attend that includes cyberbullying</a:t>
            </a:r>
          </a:p>
          <a:p>
            <a:pPr lvl="1"/>
            <a:r>
              <a:rPr lang="en-US" sz="2400" dirty="0" smtClean="0"/>
              <a:t>Assess </a:t>
            </a:r>
            <a:r>
              <a:rPr lang="en-US" sz="2400" dirty="0"/>
              <a:t>staff knowledge and attitudes prior to and after training to determine whether increases are found post-training </a:t>
            </a:r>
            <a:endParaRPr lang="en-US" sz="2400" dirty="0" smtClean="0"/>
          </a:p>
          <a:p>
            <a:pPr lvl="1"/>
            <a:r>
              <a:rPr lang="en-US" sz="2400" dirty="0" smtClean="0"/>
              <a:t>Clearly </a:t>
            </a:r>
            <a:r>
              <a:rPr lang="en-US" sz="2400" dirty="0"/>
              <a:t>define bullying and describe all prohibited behaviors as articulated in the school’s anti-bullying </a:t>
            </a:r>
            <a:r>
              <a:rPr lang="en-US" sz="2400" dirty="0" smtClean="0"/>
              <a:t>policy</a:t>
            </a:r>
          </a:p>
          <a:p>
            <a:pPr lvl="1"/>
            <a:r>
              <a:rPr lang="en-US" sz="2400" dirty="0" smtClean="0"/>
              <a:t>Train </a:t>
            </a:r>
            <a:r>
              <a:rPr lang="en-US" sz="2400" dirty="0"/>
              <a:t>staff of using any required documentation to track and investigate bullying </a:t>
            </a:r>
            <a:r>
              <a:rPr lang="en-US" sz="2400" dirty="0" smtClean="0"/>
              <a:t>incidents</a:t>
            </a:r>
          </a:p>
          <a:p>
            <a:pPr lvl="1"/>
            <a:r>
              <a:rPr lang="en-US" sz="2400" dirty="0" smtClean="0"/>
              <a:t>Educate </a:t>
            </a:r>
            <a:r>
              <a:rPr lang="en-US" sz="2400" dirty="0"/>
              <a:t>staff on investigation protocols such as when to notify school administrators, parents, and law enforcement</a:t>
            </a:r>
            <a:endParaRPr lang="en-US" sz="2400" dirty="0" smtClean="0"/>
          </a:p>
          <a:p>
            <a:pPr lvl="1"/>
            <a:endParaRPr lang="en-US" dirty="0"/>
          </a:p>
        </p:txBody>
      </p:sp>
    </p:spTree>
    <p:extLst>
      <p:ext uri="{BB962C8B-B14F-4D97-AF65-F5344CB8AC3E}">
        <p14:creationId xmlns:p14="http://schemas.microsoft.com/office/powerpoint/2010/main" val="1036040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6786"/>
          </a:xfrm>
        </p:spPr>
        <p:txBody>
          <a:bodyPr>
            <a:normAutofit/>
          </a:bodyPr>
          <a:lstStyle/>
          <a:p>
            <a:pPr algn="ctr"/>
            <a:r>
              <a:rPr lang="en-US" sz="4800" dirty="0"/>
              <a:t>Education</a:t>
            </a:r>
          </a:p>
        </p:txBody>
      </p:sp>
      <p:sp>
        <p:nvSpPr>
          <p:cNvPr id="3" name="Content Placeholder 2"/>
          <p:cNvSpPr>
            <a:spLocks noGrp="1"/>
          </p:cNvSpPr>
          <p:nvPr>
            <p:ph idx="1"/>
          </p:nvPr>
        </p:nvSpPr>
        <p:spPr>
          <a:xfrm>
            <a:off x="838200" y="1508166"/>
            <a:ext cx="10515600" cy="4560125"/>
          </a:xfrm>
        </p:spPr>
        <p:txBody>
          <a:bodyPr>
            <a:normAutofit/>
          </a:bodyPr>
          <a:lstStyle/>
          <a:p>
            <a:pPr marL="0" indent="0">
              <a:buNone/>
            </a:pPr>
            <a:r>
              <a:rPr lang="en-US" sz="3200" b="1" dirty="0" smtClean="0"/>
              <a:t>Parents</a:t>
            </a:r>
          </a:p>
          <a:p>
            <a:r>
              <a:rPr lang="en-US" sz="2600" dirty="0"/>
              <a:t>Importance of talking to their kids about safe, appropriate and responsible use of online communication technology </a:t>
            </a:r>
            <a:r>
              <a:rPr lang="en-US" sz="2600" dirty="0" smtClean="0"/>
              <a:t>(</a:t>
            </a:r>
            <a:r>
              <a:rPr lang="en-US" sz="2600" dirty="0" smtClean="0">
                <a:hlinkClick r:id="rId3"/>
              </a:rPr>
              <a:t>http</a:t>
            </a:r>
            <a:r>
              <a:rPr lang="en-US" sz="2600" dirty="0">
                <a:hlinkClick r:id="rId3"/>
              </a:rPr>
              <a:t>://</a:t>
            </a:r>
            <a:r>
              <a:rPr lang="en-US" sz="2600" dirty="0" smtClean="0">
                <a:hlinkClick r:id="rId3"/>
              </a:rPr>
              <a:t>cyberbullying.us</a:t>
            </a:r>
            <a:r>
              <a:rPr lang="en-US" sz="2600" dirty="0" smtClean="0"/>
              <a:t>)</a:t>
            </a:r>
          </a:p>
          <a:p>
            <a:r>
              <a:rPr lang="en-US" sz="2600" dirty="0"/>
              <a:t>What is cyberbullying – definition &amp; </a:t>
            </a:r>
            <a:r>
              <a:rPr lang="en-US" sz="2600" dirty="0" smtClean="0"/>
              <a:t>examples</a:t>
            </a:r>
            <a:endParaRPr lang="en-US" sz="2600" dirty="0"/>
          </a:p>
          <a:p>
            <a:r>
              <a:rPr lang="en-US" sz="2600" dirty="0"/>
              <a:t>School policy on cyberbullying – including possible sanctions and how to report cyberbullying at school</a:t>
            </a:r>
          </a:p>
          <a:p>
            <a:r>
              <a:rPr lang="en-US" sz="2600" dirty="0"/>
              <a:t>Tips on how to </a:t>
            </a:r>
            <a:r>
              <a:rPr lang="en-US" sz="2600" dirty="0" smtClean="0"/>
              <a:t>respond</a:t>
            </a:r>
          </a:p>
          <a:p>
            <a:r>
              <a:rPr lang="en-US" sz="2600" dirty="0"/>
              <a:t>Community resources that can provide more information and assist if there child is victim or perpetrator of cyberbullying behavior</a:t>
            </a:r>
          </a:p>
          <a:p>
            <a:endParaRPr lang="en-US" dirty="0"/>
          </a:p>
          <a:p>
            <a:endParaRPr lang="en-US" dirty="0" smtClean="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391677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872" y="363445"/>
            <a:ext cx="10000525" cy="928468"/>
          </a:xfrm>
        </p:spPr>
        <p:txBody>
          <a:bodyPr>
            <a:normAutofit/>
          </a:bodyPr>
          <a:lstStyle/>
          <a:p>
            <a:pPr algn="ctr"/>
            <a:r>
              <a:rPr lang="en-US" dirty="0"/>
              <a:t>Assessment &amp; </a:t>
            </a:r>
            <a:r>
              <a:rPr lang="en-US" dirty="0" smtClean="0"/>
              <a:t>Intervention – Macro Level</a:t>
            </a:r>
            <a:endParaRPr lang="en-US" dirty="0"/>
          </a:p>
        </p:txBody>
      </p:sp>
      <p:sp>
        <p:nvSpPr>
          <p:cNvPr id="3" name="Content Placeholder 2"/>
          <p:cNvSpPr>
            <a:spLocks noGrp="1"/>
          </p:cNvSpPr>
          <p:nvPr>
            <p:ph idx="1"/>
          </p:nvPr>
        </p:nvSpPr>
        <p:spPr>
          <a:xfrm>
            <a:off x="1064871" y="1477108"/>
            <a:ext cx="10000526" cy="4983089"/>
          </a:xfrm>
        </p:spPr>
        <p:txBody>
          <a:bodyPr>
            <a:normAutofit/>
          </a:bodyPr>
          <a:lstStyle/>
          <a:p>
            <a:r>
              <a:rPr lang="en-US" sz="3200" dirty="0" smtClean="0"/>
              <a:t>Collaborate </a:t>
            </a:r>
            <a:r>
              <a:rPr lang="en-US" sz="3200" dirty="0"/>
              <a:t>with policy makers at the local, state and national levels seeking to incorporate cyberbullying into existing anti-bullying </a:t>
            </a:r>
            <a:r>
              <a:rPr lang="en-US" sz="3200" dirty="0" smtClean="0"/>
              <a:t>policies or assist in refining of current policies</a:t>
            </a:r>
          </a:p>
          <a:p>
            <a:pPr lvl="1"/>
            <a:r>
              <a:rPr lang="en-US" sz="2800" dirty="0"/>
              <a:t>E</a:t>
            </a:r>
            <a:r>
              <a:rPr lang="en-US" sz="2800" dirty="0" smtClean="0"/>
              <a:t>nsure </a:t>
            </a:r>
            <a:r>
              <a:rPr lang="en-US" sz="2800" dirty="0"/>
              <a:t>that reactionary, criminalizing cyberbullying policies that are ineffective, and even potentially harmful </a:t>
            </a:r>
            <a:r>
              <a:rPr lang="en-US" sz="2800" dirty="0" smtClean="0"/>
              <a:t>are </a:t>
            </a:r>
            <a:r>
              <a:rPr lang="en-US" sz="2800" dirty="0"/>
              <a:t>not enacted at the state or national </a:t>
            </a:r>
            <a:r>
              <a:rPr lang="en-US" sz="2800" dirty="0" smtClean="0"/>
              <a:t>level</a:t>
            </a:r>
          </a:p>
          <a:p>
            <a:r>
              <a:rPr lang="en-US" sz="3200" dirty="0" smtClean="0"/>
              <a:t>Champion </a:t>
            </a:r>
            <a:r>
              <a:rPr lang="en-US" sz="3200" dirty="0"/>
              <a:t>the implementation of evidence based cyberbullying practices and p</a:t>
            </a:r>
            <a:r>
              <a:rPr lang="en-US" sz="3200" dirty="0" smtClean="0"/>
              <a:t>olicies </a:t>
            </a:r>
            <a:r>
              <a:rPr lang="en-US" sz="3200" dirty="0"/>
              <a:t>which are informed by research and support best practices </a:t>
            </a:r>
          </a:p>
        </p:txBody>
      </p:sp>
    </p:spTree>
    <p:extLst>
      <p:ext uri="{BB962C8B-B14F-4D97-AF65-F5344CB8AC3E}">
        <p14:creationId xmlns:p14="http://schemas.microsoft.com/office/powerpoint/2010/main" val="9761457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446" y="365125"/>
            <a:ext cx="10277354" cy="1325563"/>
          </a:xfrm>
        </p:spPr>
        <p:txBody>
          <a:bodyPr>
            <a:normAutofit/>
          </a:bodyPr>
          <a:lstStyle/>
          <a:p>
            <a:pPr algn="ctr"/>
            <a:r>
              <a:rPr lang="en-US" sz="4800" dirty="0" smtClean="0"/>
              <a:t>Conclusion</a:t>
            </a:r>
            <a:endParaRPr lang="en-US" sz="4800" dirty="0"/>
          </a:p>
        </p:txBody>
      </p:sp>
      <p:sp>
        <p:nvSpPr>
          <p:cNvPr id="3" name="Content Placeholder 2"/>
          <p:cNvSpPr>
            <a:spLocks noGrp="1"/>
          </p:cNvSpPr>
          <p:nvPr>
            <p:ph idx="1"/>
          </p:nvPr>
        </p:nvSpPr>
        <p:spPr>
          <a:xfrm>
            <a:off x="1076446" y="1827726"/>
            <a:ext cx="10000526" cy="4014933"/>
          </a:xfrm>
        </p:spPr>
        <p:txBody>
          <a:bodyPr>
            <a:normAutofit/>
          </a:bodyPr>
          <a:lstStyle/>
          <a:p>
            <a:pPr marL="0" indent="0">
              <a:buNone/>
            </a:pPr>
            <a:r>
              <a:rPr lang="en-US" sz="3200" dirty="0" smtClean="0"/>
              <a:t>Students perspectives on anti-bullying strategies</a:t>
            </a:r>
          </a:p>
          <a:p>
            <a:r>
              <a:rPr lang="en-US" sz="2800" dirty="0"/>
              <a:t>Previous research has revealed that students wish that school personnel would:</a:t>
            </a:r>
          </a:p>
          <a:p>
            <a:pPr lvl="1"/>
            <a:r>
              <a:rPr lang="en-US" sz="2600" dirty="0" smtClean="0"/>
              <a:t>Notice </a:t>
            </a:r>
            <a:r>
              <a:rPr lang="en-US" sz="2600" dirty="0"/>
              <a:t>and intervene in bullying situations </a:t>
            </a:r>
          </a:p>
          <a:p>
            <a:pPr lvl="1"/>
            <a:r>
              <a:rPr lang="en-US" sz="2600" dirty="0" smtClean="0"/>
              <a:t>Provide </a:t>
            </a:r>
            <a:r>
              <a:rPr lang="en-US" sz="2600" dirty="0"/>
              <a:t>assistance to victims; teach </a:t>
            </a:r>
            <a:r>
              <a:rPr lang="en-US" sz="2600" dirty="0" smtClean="0"/>
              <a:t>them how </a:t>
            </a:r>
            <a:r>
              <a:rPr lang="en-US" sz="2600" dirty="0"/>
              <a:t>to cope</a:t>
            </a:r>
          </a:p>
          <a:p>
            <a:pPr lvl="1"/>
            <a:r>
              <a:rPr lang="en-US" sz="2600" dirty="0" smtClean="0"/>
              <a:t>Involve  </a:t>
            </a:r>
            <a:r>
              <a:rPr lang="en-US" sz="2600" dirty="0"/>
              <a:t>the  parents of both bullies </a:t>
            </a:r>
            <a:r>
              <a:rPr lang="en-US" sz="2600" dirty="0" smtClean="0"/>
              <a:t>and victims</a:t>
            </a:r>
          </a:p>
          <a:p>
            <a:pPr marL="0" indent="0">
              <a:buNone/>
            </a:pPr>
            <a:endParaRPr lang="en-US" dirty="0"/>
          </a:p>
        </p:txBody>
      </p:sp>
    </p:spTree>
    <p:extLst>
      <p:ext uri="{BB962C8B-B14F-4D97-AF65-F5344CB8AC3E}">
        <p14:creationId xmlns:p14="http://schemas.microsoft.com/office/powerpoint/2010/main" val="4946520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1579727"/>
          </a:xfrm>
        </p:spPr>
        <p:txBody>
          <a:bodyPr/>
          <a:lstStyle/>
          <a:p>
            <a:pPr algn="ctr"/>
            <a:r>
              <a:rPr lang="en-US" dirty="0" smtClean="0"/>
              <a:t>Questions?</a:t>
            </a:r>
            <a:endParaRPr lang="en-US" dirty="0"/>
          </a:p>
        </p:txBody>
      </p:sp>
      <p:sp>
        <p:nvSpPr>
          <p:cNvPr id="3" name="Text Placeholder 2"/>
          <p:cNvSpPr>
            <a:spLocks noGrp="1"/>
          </p:cNvSpPr>
          <p:nvPr>
            <p:ph type="body" idx="1"/>
          </p:nvPr>
        </p:nvSpPr>
        <p:spPr>
          <a:xfrm>
            <a:off x="831850" y="3990109"/>
            <a:ext cx="10515600" cy="2099541"/>
          </a:xfrm>
        </p:spPr>
        <p:txBody>
          <a:bodyPr>
            <a:normAutofit/>
          </a:bodyPr>
          <a:lstStyle/>
          <a:p>
            <a:pPr algn="ctr"/>
            <a:r>
              <a:rPr lang="en-US" sz="4800" dirty="0" smtClean="0"/>
              <a:t>Future Directions – contact information</a:t>
            </a:r>
            <a:endParaRPr lang="en-US" sz="4800" dirty="0"/>
          </a:p>
        </p:txBody>
      </p:sp>
    </p:spTree>
    <p:extLst>
      <p:ext uri="{BB962C8B-B14F-4D97-AF65-F5344CB8AC3E}">
        <p14:creationId xmlns:p14="http://schemas.microsoft.com/office/powerpoint/2010/main" val="322270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6675"/>
          </a:xfrm>
        </p:spPr>
        <p:txBody>
          <a:bodyPr>
            <a:normAutofit/>
          </a:bodyPr>
          <a:lstStyle/>
          <a:p>
            <a:pPr algn="ctr"/>
            <a:r>
              <a:rPr lang="en-US" sz="4800" dirty="0">
                <a:ln>
                  <a:noFill/>
                </a:ln>
                <a:solidFill>
                  <a:schemeClr val="accent5">
                    <a:lumMod val="75000"/>
                  </a:schemeClr>
                </a:solidFill>
              </a:rPr>
              <a:t>True or False</a:t>
            </a:r>
            <a:endParaRPr lang="en-US" dirty="0">
              <a:solidFill>
                <a:schemeClr val="accent5">
                  <a:lumMod val="75000"/>
                </a:schemeClr>
              </a:solidFill>
            </a:endParaRPr>
          </a:p>
        </p:txBody>
      </p:sp>
      <p:sp>
        <p:nvSpPr>
          <p:cNvPr id="3" name="Content Placeholder 2"/>
          <p:cNvSpPr>
            <a:spLocks noGrp="1"/>
          </p:cNvSpPr>
          <p:nvPr>
            <p:ph idx="1"/>
          </p:nvPr>
        </p:nvSpPr>
        <p:spPr>
          <a:xfrm>
            <a:off x="838200" y="1520042"/>
            <a:ext cx="9931075" cy="4232576"/>
          </a:xfrm>
        </p:spPr>
        <p:txBody>
          <a:bodyPr>
            <a:normAutofit/>
          </a:bodyPr>
          <a:lstStyle/>
          <a:p>
            <a:r>
              <a:rPr lang="en-US" sz="2800" dirty="0"/>
              <a:t>Victims report that they are primarily cyberbullied by strangers</a:t>
            </a:r>
            <a:r>
              <a:rPr lang="en-US" sz="2800" dirty="0" smtClean="0"/>
              <a:t>.</a:t>
            </a:r>
          </a:p>
          <a:p>
            <a:r>
              <a:rPr lang="en-US" sz="2800" dirty="0" smtClean="0"/>
              <a:t>Youth targeted by cyberbullying behavior suffer </a:t>
            </a:r>
            <a:r>
              <a:rPr lang="en-US" sz="2800" dirty="0"/>
              <a:t>from anger, frustration, and sadness</a:t>
            </a:r>
            <a:r>
              <a:rPr lang="en-US" sz="2800" dirty="0" smtClean="0"/>
              <a:t>.</a:t>
            </a:r>
          </a:p>
          <a:p>
            <a:r>
              <a:rPr lang="en-US" sz="2800" dirty="0"/>
              <a:t>Traditional schoolyard bullies are also likely to be cyberbullies.</a:t>
            </a:r>
          </a:p>
          <a:p>
            <a:r>
              <a:rPr lang="en-US" sz="2800" dirty="0"/>
              <a:t>Cyberbullying does not result in physical harm to victims because it occurs (and is contained) completely online.</a:t>
            </a:r>
          </a:p>
          <a:p>
            <a:r>
              <a:rPr lang="en-US" sz="2800" dirty="0"/>
              <a:t>Most victims of cyberbullying tell an adult (parent or teacher) about their experience.</a:t>
            </a:r>
          </a:p>
          <a:p>
            <a:endParaRPr lang="en-US" sz="2800" dirty="0" smtClean="0"/>
          </a:p>
          <a:p>
            <a:endParaRPr lang="en-US" sz="2800" dirty="0" smtClean="0"/>
          </a:p>
        </p:txBody>
      </p:sp>
      <p:sp>
        <p:nvSpPr>
          <p:cNvPr id="5" name="TextBox 4"/>
          <p:cNvSpPr txBox="1"/>
          <p:nvPr/>
        </p:nvSpPr>
        <p:spPr>
          <a:xfrm>
            <a:off x="1168079" y="6031506"/>
            <a:ext cx="7556500" cy="338554"/>
          </a:xfrm>
          <a:prstGeom prst="rect">
            <a:avLst/>
          </a:prstGeom>
          <a:noFill/>
        </p:spPr>
        <p:txBody>
          <a:bodyPr wrap="square" rtlCol="0">
            <a:spAutoFit/>
          </a:bodyPr>
          <a:lstStyle/>
          <a:p>
            <a:r>
              <a:rPr lang="en-US" sz="1600" dirty="0" smtClean="0">
                <a:solidFill>
                  <a:schemeClr val="accent5">
                    <a:lumMod val="75000"/>
                  </a:schemeClr>
                </a:solidFill>
              </a:rPr>
              <a:t>(Hinduja, S. &amp; Patchin, J. (2009); http://www.cyberbullying.us/quiz.php?QUIZNUM=1) </a:t>
            </a:r>
            <a:endParaRPr lang="en-US" sz="1600" dirty="0">
              <a:solidFill>
                <a:schemeClr val="accent5">
                  <a:lumMod val="75000"/>
                </a:schemeClr>
              </a:solidFill>
            </a:endParaRPr>
          </a:p>
        </p:txBody>
      </p:sp>
    </p:spTree>
    <p:extLst>
      <p:ext uri="{BB962C8B-B14F-4D97-AF65-F5344CB8AC3E}">
        <p14:creationId xmlns:p14="http://schemas.microsoft.com/office/powerpoint/2010/main" val="174269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1" y="347664"/>
            <a:ext cx="10150997" cy="933470"/>
          </a:xfrm>
        </p:spPr>
        <p:txBody>
          <a:bodyPr>
            <a:normAutofit/>
          </a:bodyPr>
          <a:lstStyle/>
          <a:p>
            <a:pPr algn="ctr"/>
            <a:r>
              <a:rPr lang="en-US" sz="4800" dirty="0" smtClean="0"/>
              <a:t>Bullying Defined</a:t>
            </a:r>
            <a:endParaRPr lang="en-US" sz="4800" dirty="0"/>
          </a:p>
        </p:txBody>
      </p:sp>
      <p:sp>
        <p:nvSpPr>
          <p:cNvPr id="3" name="Content Placeholder 2"/>
          <p:cNvSpPr>
            <a:spLocks noGrp="1"/>
          </p:cNvSpPr>
          <p:nvPr>
            <p:ph idx="1"/>
          </p:nvPr>
        </p:nvSpPr>
        <p:spPr>
          <a:xfrm>
            <a:off x="1041721" y="1281134"/>
            <a:ext cx="10150997" cy="4841874"/>
          </a:xfrm>
        </p:spPr>
        <p:txBody>
          <a:bodyPr>
            <a:normAutofit/>
          </a:bodyPr>
          <a:lstStyle/>
          <a:p>
            <a:r>
              <a:rPr lang="en-US" sz="2600" dirty="0" smtClean="0"/>
              <a:t>According to Washington statute Harassment, intimidation, or bullying includes;</a:t>
            </a:r>
          </a:p>
          <a:p>
            <a:pPr lvl="1"/>
            <a:r>
              <a:rPr lang="en-US" sz="2400" b="1" dirty="0" smtClean="0"/>
              <a:t>Intentionally </a:t>
            </a:r>
            <a:r>
              <a:rPr lang="en-US" sz="2400" dirty="0"/>
              <a:t>written message or image—including those that are </a:t>
            </a:r>
            <a:r>
              <a:rPr lang="en-US" sz="2400" b="1" dirty="0"/>
              <a:t>electronically</a:t>
            </a:r>
            <a:r>
              <a:rPr lang="en-US" sz="2400" dirty="0"/>
              <a:t> transmitted—verbal, or physical act, including but not limited to one shown to be motivated by race, color, religion, ancestry, national origin, gender, sexual orientation, including gender expression or identity, mental or physical disability or other distinguishing characteristics, when an act</a:t>
            </a:r>
            <a:r>
              <a:rPr lang="en-US" sz="2400" dirty="0" smtClean="0"/>
              <a:t>:</a:t>
            </a:r>
          </a:p>
          <a:p>
            <a:pPr lvl="2"/>
            <a:r>
              <a:rPr lang="en-US" sz="2200" b="1" dirty="0"/>
              <a:t>Physically harms </a:t>
            </a:r>
            <a:r>
              <a:rPr lang="en-US" sz="2200" dirty="0"/>
              <a:t>a student or damages the student’s property or</a:t>
            </a:r>
          </a:p>
          <a:p>
            <a:pPr lvl="2"/>
            <a:r>
              <a:rPr lang="en-US" sz="2200" dirty="0"/>
              <a:t>Has the effect of </a:t>
            </a:r>
            <a:r>
              <a:rPr lang="en-US" sz="2200" b="1" dirty="0"/>
              <a:t>substantially interfering </a:t>
            </a:r>
            <a:r>
              <a:rPr lang="en-US" sz="2200" dirty="0"/>
              <a:t>with a student’s education or</a:t>
            </a:r>
          </a:p>
          <a:p>
            <a:pPr lvl="2"/>
            <a:r>
              <a:rPr lang="en-US" sz="2200" dirty="0"/>
              <a:t>Is so </a:t>
            </a:r>
            <a:r>
              <a:rPr lang="en-US" sz="2200" b="1" dirty="0"/>
              <a:t>severe, persistent or pervasive </a:t>
            </a:r>
            <a:r>
              <a:rPr lang="en-US" sz="2200" dirty="0"/>
              <a:t>that it creates an intimidating or threatening educational environment or</a:t>
            </a:r>
          </a:p>
          <a:p>
            <a:pPr lvl="2"/>
            <a:r>
              <a:rPr lang="en-US" sz="2200" dirty="0"/>
              <a:t>Has the effect of </a:t>
            </a:r>
            <a:r>
              <a:rPr lang="en-US" sz="2200" b="1" dirty="0"/>
              <a:t>substantially disrupting </a:t>
            </a:r>
            <a:r>
              <a:rPr lang="en-US" sz="2200" dirty="0"/>
              <a:t>the orderly operation of the school.</a:t>
            </a:r>
          </a:p>
          <a:p>
            <a:pPr lvl="1"/>
            <a:endParaRPr lang="en-US" sz="2200" dirty="0"/>
          </a:p>
        </p:txBody>
      </p:sp>
    </p:spTree>
    <p:extLst>
      <p:ext uri="{BB962C8B-B14F-4D97-AF65-F5344CB8AC3E}">
        <p14:creationId xmlns:p14="http://schemas.microsoft.com/office/powerpoint/2010/main" val="529236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Cyberbullying Defined</a:t>
            </a:r>
            <a:endParaRPr lang="en-US" sz="4800" dirty="0"/>
          </a:p>
        </p:txBody>
      </p:sp>
      <p:sp>
        <p:nvSpPr>
          <p:cNvPr id="3" name="Content Placeholder 2"/>
          <p:cNvSpPr>
            <a:spLocks noGrp="1"/>
          </p:cNvSpPr>
          <p:nvPr>
            <p:ph idx="1"/>
          </p:nvPr>
        </p:nvSpPr>
        <p:spPr>
          <a:xfrm>
            <a:off x="838200" y="1690688"/>
            <a:ext cx="10515600" cy="4180176"/>
          </a:xfrm>
        </p:spPr>
        <p:txBody>
          <a:bodyPr anchor="ctr">
            <a:normAutofit/>
          </a:bodyPr>
          <a:lstStyle/>
          <a:p>
            <a:pPr marL="571500" lvl="2" indent="-571500"/>
            <a:r>
              <a:rPr lang="en-US" sz="4000" i="1" dirty="0"/>
              <a:t>Cyberbullying is bullying using electronic devices to initiate repeated negative behavior toward a less-powerful person. </a:t>
            </a:r>
            <a:endParaRPr lang="en-US" sz="4000" i="1" dirty="0" smtClean="0"/>
          </a:p>
          <a:p>
            <a:pPr marL="571500" lvl="2" indent="-571500"/>
            <a:r>
              <a:rPr lang="en-US" sz="4000" i="1" dirty="0" smtClean="0"/>
              <a:t>Electronic </a:t>
            </a:r>
            <a:r>
              <a:rPr lang="en-US" sz="4000" i="1" dirty="0"/>
              <a:t>name-calling, shunning and shaming are all forms of cyberbullying. So are spreading rumors, gossiping and making threats online. </a:t>
            </a:r>
          </a:p>
        </p:txBody>
      </p:sp>
      <p:sp>
        <p:nvSpPr>
          <p:cNvPr id="4" name="TextBox 3"/>
          <p:cNvSpPr txBox="1"/>
          <p:nvPr/>
        </p:nvSpPr>
        <p:spPr>
          <a:xfrm>
            <a:off x="838200" y="6026727"/>
            <a:ext cx="6134100" cy="338554"/>
          </a:xfrm>
          <a:prstGeom prst="rect">
            <a:avLst/>
          </a:prstGeom>
          <a:noFill/>
        </p:spPr>
        <p:txBody>
          <a:bodyPr wrap="square" rtlCol="0">
            <a:spAutoFit/>
          </a:bodyPr>
          <a:lstStyle/>
          <a:p>
            <a:r>
              <a:rPr lang="en-US" sz="1600" dirty="0" smtClean="0">
                <a:solidFill>
                  <a:schemeClr val="accent5">
                    <a:lumMod val="75000"/>
                  </a:schemeClr>
                </a:solidFill>
              </a:rPr>
              <a:t>Office of Superintendent of Public Instruction, 2018</a:t>
            </a:r>
            <a:endParaRPr lang="en-US" sz="1600" dirty="0">
              <a:solidFill>
                <a:schemeClr val="accent5">
                  <a:lumMod val="75000"/>
                </a:schemeClr>
              </a:solidFill>
            </a:endParaRPr>
          </a:p>
        </p:txBody>
      </p:sp>
    </p:spTree>
    <p:extLst>
      <p:ext uri="{BB962C8B-B14F-4D97-AF65-F5344CB8AC3E}">
        <p14:creationId xmlns:p14="http://schemas.microsoft.com/office/powerpoint/2010/main" val="3265655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490847"/>
            <a:ext cx="9875520" cy="974940"/>
          </a:xfrm>
        </p:spPr>
        <p:txBody>
          <a:bodyPr>
            <a:normAutofit/>
          </a:bodyPr>
          <a:lstStyle/>
          <a:p>
            <a:pPr algn="ctr"/>
            <a:r>
              <a:rPr lang="en-US" sz="4800" dirty="0" smtClean="0"/>
              <a:t>Prevalence</a:t>
            </a:r>
            <a:endParaRPr lang="en-US" sz="4800" dirty="0"/>
          </a:p>
        </p:txBody>
      </p:sp>
      <p:sp>
        <p:nvSpPr>
          <p:cNvPr id="3" name="Content Placeholder 2"/>
          <p:cNvSpPr>
            <a:spLocks noGrp="1"/>
          </p:cNvSpPr>
          <p:nvPr>
            <p:ph idx="1"/>
          </p:nvPr>
        </p:nvSpPr>
        <p:spPr>
          <a:xfrm>
            <a:off x="838200" y="1584540"/>
            <a:ext cx="10515600" cy="4962712"/>
          </a:xfrm>
        </p:spPr>
        <p:txBody>
          <a:bodyPr>
            <a:normAutofit/>
          </a:bodyPr>
          <a:lstStyle/>
          <a:p>
            <a:r>
              <a:rPr lang="en-US" sz="3200" dirty="0" smtClean="0"/>
              <a:t>A meta-analysis found cyber victimization rates ranged between 10-40%</a:t>
            </a:r>
          </a:p>
          <a:p>
            <a:r>
              <a:rPr lang="en-US" sz="3200" dirty="0">
                <a:ea typeface="ＭＳ Ｐゴシック" charset="0"/>
              </a:rPr>
              <a:t>Around 28% of youth report experiencing cyber bullying at some point in their </a:t>
            </a:r>
            <a:r>
              <a:rPr lang="en-US" sz="3200" dirty="0" smtClean="0">
                <a:ea typeface="ＭＳ Ｐゴシック" charset="0"/>
              </a:rPr>
              <a:t>lifetime</a:t>
            </a:r>
            <a:endParaRPr lang="en-US" sz="3200" dirty="0" smtClean="0"/>
          </a:p>
          <a:p>
            <a:r>
              <a:rPr lang="en-US" sz="3200" dirty="0" smtClean="0"/>
              <a:t>47% of youth in another study reported being bystanders to cyberbullying</a:t>
            </a:r>
          </a:p>
          <a:p>
            <a:r>
              <a:rPr lang="en-US" sz="3200" dirty="0" smtClean="0"/>
              <a:t>Traditional bullying still more common among youth</a:t>
            </a:r>
          </a:p>
          <a:p>
            <a:endParaRPr lang="en-US" dirty="0" smtClean="0"/>
          </a:p>
          <a:p>
            <a:pPr marL="0" indent="0">
              <a:buNone/>
            </a:pPr>
            <a:endParaRPr lang="en-US" dirty="0"/>
          </a:p>
        </p:txBody>
      </p:sp>
      <p:sp>
        <p:nvSpPr>
          <p:cNvPr id="4" name="TextBox 3"/>
          <p:cNvSpPr txBox="1"/>
          <p:nvPr/>
        </p:nvSpPr>
        <p:spPr>
          <a:xfrm>
            <a:off x="498764" y="5997039"/>
            <a:ext cx="6400800" cy="646331"/>
          </a:xfrm>
          <a:prstGeom prst="rect">
            <a:avLst/>
          </a:prstGeom>
          <a:noFill/>
        </p:spPr>
        <p:txBody>
          <a:bodyPr wrap="square" rtlCol="0">
            <a:spAutoFit/>
          </a:bodyPr>
          <a:lstStyle/>
          <a:p>
            <a:pPr marL="0" lvl="1"/>
            <a:r>
              <a:rPr lang="en-US" dirty="0">
                <a:solidFill>
                  <a:schemeClr val="accent5">
                    <a:lumMod val="75000"/>
                  </a:schemeClr>
                </a:solidFill>
              </a:rPr>
              <a:t>Kowalski, 2014; Patchin &amp; Hinduja, </a:t>
            </a:r>
            <a:r>
              <a:rPr lang="en-US" dirty="0" smtClean="0">
                <a:solidFill>
                  <a:schemeClr val="accent5">
                    <a:lumMod val="75000"/>
                  </a:schemeClr>
                </a:solidFill>
              </a:rPr>
              <a:t>2006; Smith, 2015</a:t>
            </a:r>
            <a:endParaRPr lang="en-US" dirty="0">
              <a:solidFill>
                <a:schemeClr val="accent5">
                  <a:lumMod val="75000"/>
                </a:schemeClr>
              </a:solidFill>
            </a:endParaRPr>
          </a:p>
          <a:p>
            <a:endParaRPr lang="en-US" dirty="0">
              <a:solidFill>
                <a:schemeClr val="accent1">
                  <a:lumMod val="60000"/>
                  <a:lumOff val="40000"/>
                </a:schemeClr>
              </a:solidFill>
            </a:endParaRPr>
          </a:p>
        </p:txBody>
      </p:sp>
    </p:spTree>
    <p:extLst>
      <p:ext uri="{BB962C8B-B14F-4D97-AF65-F5344CB8AC3E}">
        <p14:creationId xmlns:p14="http://schemas.microsoft.com/office/powerpoint/2010/main" val="1678878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625" y="51310"/>
            <a:ext cx="10515600" cy="965964"/>
          </a:xfrm>
        </p:spPr>
        <p:txBody>
          <a:bodyPr>
            <a:normAutofit/>
          </a:bodyPr>
          <a:lstStyle/>
          <a:p>
            <a:pPr algn="ctr"/>
            <a:r>
              <a:rPr lang="en-US" sz="4000" dirty="0" smtClean="0"/>
              <a:t>Why is this problem important?</a:t>
            </a:r>
            <a:endParaRPr lang="en-US" sz="4000" dirty="0"/>
          </a:p>
        </p:txBody>
      </p:sp>
      <p:sp>
        <p:nvSpPr>
          <p:cNvPr id="3" name="Content Placeholder 2"/>
          <p:cNvSpPr>
            <a:spLocks noGrp="1"/>
          </p:cNvSpPr>
          <p:nvPr>
            <p:ph idx="1"/>
          </p:nvPr>
        </p:nvSpPr>
        <p:spPr>
          <a:xfrm>
            <a:off x="826626" y="1017274"/>
            <a:ext cx="10515600" cy="5523227"/>
          </a:xfrm>
        </p:spPr>
        <p:txBody>
          <a:bodyPr>
            <a:normAutofit/>
          </a:bodyPr>
          <a:lstStyle/>
          <a:p>
            <a:r>
              <a:rPr lang="en-US" sz="2600" b="1" dirty="0" smtClean="0"/>
              <a:t>Adolescents and Technology</a:t>
            </a:r>
          </a:p>
          <a:p>
            <a:pPr lvl="1">
              <a:buFont typeface="Wingdings" panose="05000000000000000000" pitchFamily="2" charset="2"/>
              <a:buChar char="Ø"/>
            </a:pPr>
            <a:r>
              <a:rPr lang="en-US" dirty="0" smtClean="0"/>
              <a:t>92% </a:t>
            </a:r>
            <a:r>
              <a:rPr lang="en-US" dirty="0"/>
              <a:t>of </a:t>
            </a:r>
            <a:r>
              <a:rPr lang="en-US" dirty="0" smtClean="0"/>
              <a:t>teens between </a:t>
            </a:r>
            <a:r>
              <a:rPr lang="en-US" dirty="0"/>
              <a:t>the ages of </a:t>
            </a:r>
            <a:r>
              <a:rPr lang="en-US" dirty="0" smtClean="0"/>
              <a:t>13 </a:t>
            </a:r>
            <a:r>
              <a:rPr lang="en-US" dirty="0"/>
              <a:t>and 17 </a:t>
            </a:r>
            <a:r>
              <a:rPr lang="en-US" dirty="0" smtClean="0"/>
              <a:t>report going online daily</a:t>
            </a:r>
          </a:p>
          <a:p>
            <a:pPr lvl="1">
              <a:buFont typeface="Wingdings" panose="05000000000000000000" pitchFamily="2" charset="2"/>
              <a:buChar char="Ø"/>
            </a:pPr>
            <a:r>
              <a:rPr lang="en-US" dirty="0" smtClean="0"/>
              <a:t>24% go online “almost constantly” (56% go on several times a day)</a:t>
            </a:r>
          </a:p>
          <a:p>
            <a:pPr lvl="2">
              <a:buFont typeface="Wingdings" panose="05000000000000000000" pitchFamily="2" charset="2"/>
              <a:buChar char="Ø"/>
            </a:pPr>
            <a:r>
              <a:rPr lang="en-US" dirty="0" smtClean="0"/>
              <a:t>African American and Hispanic youth go online more frequently than white youth (34%, 32%, and 19% report going on almost constantly)</a:t>
            </a:r>
          </a:p>
          <a:p>
            <a:pPr lvl="1">
              <a:buFont typeface="Wingdings" panose="05000000000000000000" pitchFamily="2" charset="2"/>
              <a:buChar char="Ø"/>
            </a:pPr>
            <a:r>
              <a:rPr lang="en-US" dirty="0" smtClean="0"/>
              <a:t>14% of children 8 and under are daily computer users</a:t>
            </a:r>
          </a:p>
          <a:p>
            <a:pPr lvl="1">
              <a:buFont typeface="Wingdings" panose="05000000000000000000" pitchFamily="2" charset="2"/>
              <a:buChar char="Ø"/>
            </a:pPr>
            <a:r>
              <a:rPr lang="en-US" dirty="0" smtClean="0"/>
              <a:t>In US 92% of children have online presence by age 2</a:t>
            </a:r>
          </a:p>
          <a:p>
            <a:r>
              <a:rPr lang="en-US" sz="2600" b="1" dirty="0" smtClean="0"/>
              <a:t>Increased Access</a:t>
            </a:r>
          </a:p>
          <a:p>
            <a:pPr lvl="1">
              <a:buFont typeface="Wingdings" panose="05000000000000000000" pitchFamily="2" charset="2"/>
              <a:buChar char="Ø"/>
            </a:pPr>
            <a:r>
              <a:rPr lang="en-US" dirty="0" smtClean="0"/>
              <a:t>Approximately three quarters to youth ages 13-17 have or have access to a smartphone</a:t>
            </a:r>
          </a:p>
          <a:p>
            <a:pPr lvl="2">
              <a:buFont typeface="Wingdings" panose="05000000000000000000" pitchFamily="2" charset="2"/>
              <a:buChar char="Ø"/>
            </a:pPr>
            <a:r>
              <a:rPr lang="en-US" dirty="0" smtClean="0"/>
              <a:t>Of those with smartphones 94% report going online daily or more often</a:t>
            </a:r>
          </a:p>
          <a:p>
            <a:pPr lvl="1">
              <a:buFont typeface="Wingdings" panose="05000000000000000000" pitchFamily="2" charset="2"/>
              <a:buChar char="Ø"/>
            </a:pPr>
            <a:r>
              <a:rPr lang="en-US" dirty="0" smtClean="0"/>
              <a:t>3 out </a:t>
            </a:r>
            <a:r>
              <a:rPr lang="en-US" dirty="0"/>
              <a:t>of </a:t>
            </a:r>
            <a:r>
              <a:rPr lang="en-US" dirty="0" smtClean="0"/>
              <a:t>4 youth </a:t>
            </a:r>
            <a:r>
              <a:rPr lang="en-US" dirty="0"/>
              <a:t>(73%) access the </a:t>
            </a:r>
            <a:r>
              <a:rPr lang="en-US" dirty="0" smtClean="0"/>
              <a:t>internet through </a:t>
            </a:r>
            <a:r>
              <a:rPr lang="en-US" dirty="0"/>
              <a:t>their cell phone, tablet or other mobile device </a:t>
            </a:r>
            <a:endParaRPr lang="en-US" dirty="0" smtClean="0"/>
          </a:p>
          <a:p>
            <a:pPr lvl="1">
              <a:buFont typeface="Wingdings" panose="05000000000000000000" pitchFamily="2" charset="2"/>
              <a:buChar char="Ø"/>
            </a:pPr>
            <a:r>
              <a:rPr lang="en-US" dirty="0" smtClean="0"/>
              <a:t>72% of children aged 8 and under have used a mobile device for media activities </a:t>
            </a:r>
          </a:p>
          <a:p>
            <a:r>
              <a:rPr lang="en-US" sz="2600" b="1" dirty="0" smtClean="0"/>
              <a:t>Can provide positive benefits but used in harmful ways</a:t>
            </a:r>
          </a:p>
          <a:p>
            <a:endParaRPr lang="en-US" dirty="0" smtClean="0"/>
          </a:p>
        </p:txBody>
      </p:sp>
      <p:sp>
        <p:nvSpPr>
          <p:cNvPr id="4" name="TextBox 3"/>
          <p:cNvSpPr txBox="1"/>
          <p:nvPr/>
        </p:nvSpPr>
        <p:spPr>
          <a:xfrm>
            <a:off x="826625" y="6371224"/>
            <a:ext cx="10515600" cy="307777"/>
          </a:xfrm>
          <a:prstGeom prst="rect">
            <a:avLst/>
          </a:prstGeom>
          <a:noFill/>
        </p:spPr>
        <p:txBody>
          <a:bodyPr wrap="square" rtlCol="0">
            <a:spAutoFit/>
          </a:bodyPr>
          <a:lstStyle/>
          <a:p>
            <a:r>
              <a:rPr lang="en-US" sz="1400" baseline="0" dirty="0" smtClean="0">
                <a:solidFill>
                  <a:schemeClr val="accent5">
                    <a:lumMod val="75000"/>
                  </a:schemeClr>
                </a:solidFill>
              </a:rPr>
              <a:t>(Common Sense Media, 2013; Holloway, Green, &amp; Livingstone, 2013; Lenhart, 2015; </a:t>
            </a:r>
            <a:r>
              <a:rPr lang="en-US" sz="1400" dirty="0" smtClean="0">
                <a:solidFill>
                  <a:schemeClr val="accent5">
                    <a:lumMod val="75000"/>
                  </a:schemeClr>
                </a:solidFill>
              </a:rPr>
              <a:t>Lenhart et al., 2011; Madden et al., 2013)</a:t>
            </a:r>
            <a:endParaRPr lang="en-US" sz="1400" dirty="0">
              <a:solidFill>
                <a:schemeClr val="accent5">
                  <a:lumMod val="75000"/>
                </a:schemeClr>
              </a:solidFill>
            </a:endParaRPr>
          </a:p>
        </p:txBody>
      </p:sp>
    </p:spTree>
    <p:extLst>
      <p:ext uri="{BB962C8B-B14F-4D97-AF65-F5344CB8AC3E}">
        <p14:creationId xmlns:p14="http://schemas.microsoft.com/office/powerpoint/2010/main" val="2999399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69424"/>
            <a:ext cx="8229600" cy="1143000"/>
          </a:xfrm>
        </p:spPr>
        <p:txBody>
          <a:bodyPr>
            <a:normAutofit/>
          </a:bodyPr>
          <a:lstStyle/>
          <a:p>
            <a:pPr algn="ctr"/>
            <a:r>
              <a:rPr lang="en-US" sz="4800" dirty="0"/>
              <a:t>Cyberbullying and Social Work</a:t>
            </a:r>
          </a:p>
        </p:txBody>
      </p:sp>
      <p:sp>
        <p:nvSpPr>
          <p:cNvPr id="3" name="Content Placeholder 2"/>
          <p:cNvSpPr>
            <a:spLocks noGrp="1"/>
          </p:cNvSpPr>
          <p:nvPr>
            <p:ph idx="1"/>
          </p:nvPr>
        </p:nvSpPr>
        <p:spPr>
          <a:xfrm>
            <a:off x="1049438" y="1522854"/>
            <a:ext cx="10093123" cy="4297361"/>
          </a:xfrm>
        </p:spPr>
        <p:txBody>
          <a:bodyPr>
            <a:normAutofit lnSpcReduction="10000"/>
          </a:bodyPr>
          <a:lstStyle/>
          <a:p>
            <a:pPr lvl="0"/>
            <a:r>
              <a:rPr lang="en-US" sz="2800" dirty="0"/>
              <a:t>Consistent with social work principles, theoretical perspectives, and value and ethical commitments</a:t>
            </a:r>
          </a:p>
          <a:p>
            <a:pPr lvl="1"/>
            <a:r>
              <a:rPr lang="en-US" sz="2400" dirty="0"/>
              <a:t>Social problem impacting vulnerable populations of children and adolescents</a:t>
            </a:r>
          </a:p>
          <a:p>
            <a:pPr lvl="1"/>
            <a:r>
              <a:rPr lang="en-US" sz="2400" dirty="0"/>
              <a:t>Social justice issue (e.g., disparate impacts on LGBTQ youth, students with disabilities)</a:t>
            </a:r>
          </a:p>
          <a:p>
            <a:pPr lvl="1"/>
            <a:r>
              <a:rPr lang="en-US" sz="2400" dirty="0"/>
              <a:t>Ecological phenomenon (consistent with person-in-environment perspective)</a:t>
            </a:r>
          </a:p>
          <a:p>
            <a:pPr lvl="0"/>
            <a:r>
              <a:rPr lang="en-US" sz="2800" dirty="0"/>
              <a:t>Although it is very likely that social work practitioners will face this issue in their work with youth and their families, few studies exist in social work literature to </a:t>
            </a:r>
            <a:r>
              <a:rPr lang="en-US" sz="2800" dirty="0" smtClean="0"/>
              <a:t>date</a:t>
            </a:r>
            <a:endParaRPr lang="en-US" sz="2800" dirty="0"/>
          </a:p>
        </p:txBody>
      </p:sp>
      <p:sp>
        <p:nvSpPr>
          <p:cNvPr id="4" name="Footer Placeholder 3"/>
          <p:cNvSpPr>
            <a:spLocks noGrp="1"/>
          </p:cNvSpPr>
          <p:nvPr>
            <p:ph type="ftr" sz="quarter" idx="11"/>
          </p:nvPr>
        </p:nvSpPr>
        <p:spPr>
          <a:xfrm>
            <a:off x="236169" y="5935962"/>
            <a:ext cx="7029451" cy="365125"/>
          </a:xfrm>
        </p:spPr>
        <p:txBody>
          <a:bodyPr/>
          <a:lstStyle/>
          <a:p>
            <a:r>
              <a:rPr lang="en-US" sz="1600" dirty="0">
                <a:solidFill>
                  <a:schemeClr val="accent5">
                    <a:lumMod val="75000"/>
                  </a:schemeClr>
                </a:solidFill>
              </a:rPr>
              <a:t>(Espelage, Bosworth &amp; Simon, </a:t>
            </a:r>
            <a:r>
              <a:rPr lang="en-US" sz="1600" dirty="0" smtClean="0">
                <a:solidFill>
                  <a:schemeClr val="accent5">
                    <a:lumMod val="75000"/>
                  </a:schemeClr>
                </a:solidFill>
              </a:rPr>
              <a:t>2000; Slonje et al; 2013; Smith, 2015)</a:t>
            </a:r>
            <a:endParaRPr lang="en-US" sz="1600" dirty="0">
              <a:solidFill>
                <a:schemeClr val="accent5">
                  <a:lumMod val="75000"/>
                </a:schemeClr>
              </a:solidFill>
            </a:endParaRPr>
          </a:p>
        </p:txBody>
      </p:sp>
    </p:spTree>
    <p:extLst>
      <p:ext uri="{BB962C8B-B14F-4D97-AF65-F5344CB8AC3E}">
        <p14:creationId xmlns:p14="http://schemas.microsoft.com/office/powerpoint/2010/main" val="394578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284" y="-17645"/>
            <a:ext cx="8694516" cy="1143000"/>
          </a:xfrm>
        </p:spPr>
        <p:txBody>
          <a:bodyPr>
            <a:normAutofit/>
          </a:bodyPr>
          <a:lstStyle/>
          <a:p>
            <a:pPr algn="ctr"/>
            <a:r>
              <a:rPr lang="en-US" sz="4800" dirty="0"/>
              <a:t>Consequences</a:t>
            </a:r>
          </a:p>
        </p:txBody>
      </p:sp>
      <p:sp>
        <p:nvSpPr>
          <p:cNvPr id="4" name="TextBox 3"/>
          <p:cNvSpPr txBox="1"/>
          <p:nvPr/>
        </p:nvSpPr>
        <p:spPr>
          <a:xfrm>
            <a:off x="943529" y="5867209"/>
            <a:ext cx="8915400" cy="461665"/>
          </a:xfrm>
          <a:prstGeom prst="rect">
            <a:avLst/>
          </a:prstGeom>
          <a:noFill/>
        </p:spPr>
        <p:txBody>
          <a:bodyPr wrap="square" rtlCol="0">
            <a:spAutoFit/>
          </a:bodyPr>
          <a:lstStyle/>
          <a:p>
            <a:r>
              <a:rPr lang="en-US" sz="1200" dirty="0">
                <a:solidFill>
                  <a:schemeClr val="accent5">
                    <a:lumMod val="75000"/>
                  </a:schemeClr>
                </a:solidFill>
              </a:rPr>
              <a:t>(Bonnano &amp; Hymel, 2013; Bauman &amp; Newman, 2013; Didden et al., 2009; Hinduja &amp; Patchin, 2010; Kowalski &amp; Limber, 2013; Kuhlmann et al., 2013; Sourander et al., 2010; Ybarra &amp; Mitchell, 2004) </a:t>
            </a:r>
          </a:p>
        </p:txBody>
      </p:sp>
      <p:graphicFrame>
        <p:nvGraphicFramePr>
          <p:cNvPr id="6" name="Diagram 5"/>
          <p:cNvGraphicFramePr/>
          <p:nvPr>
            <p:extLst>
              <p:ext uri="{D42A27DB-BD31-4B8C-83A1-F6EECF244321}">
                <p14:modId xmlns:p14="http://schemas.microsoft.com/office/powerpoint/2010/main" val="2747140348"/>
              </p:ext>
            </p:extLst>
          </p:nvPr>
        </p:nvGraphicFramePr>
        <p:xfrm>
          <a:off x="2367912" y="1125355"/>
          <a:ext cx="7156102" cy="4507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95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461</TotalTime>
  <Words>2195</Words>
  <Application>Microsoft Office PowerPoint</Application>
  <PresentationFormat>Widescreen</PresentationFormat>
  <Paragraphs>288</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Arial</vt:lpstr>
      <vt:lpstr>Calibri</vt:lpstr>
      <vt:lpstr>Corbel</vt:lpstr>
      <vt:lpstr>Palatino</vt:lpstr>
      <vt:lpstr>Times New Roman</vt:lpstr>
      <vt:lpstr>Wingdings</vt:lpstr>
      <vt:lpstr>Basis</vt:lpstr>
      <vt:lpstr>Understanding &amp; Addressing Cyberbullying in Schools</vt:lpstr>
      <vt:lpstr>Today’s Agenda</vt:lpstr>
      <vt:lpstr>True or False</vt:lpstr>
      <vt:lpstr>Bullying Defined</vt:lpstr>
      <vt:lpstr>Cyberbullying Defined</vt:lpstr>
      <vt:lpstr>Prevalence</vt:lpstr>
      <vt:lpstr>Why is this problem important?</vt:lpstr>
      <vt:lpstr>Cyberbullying and Social Work</vt:lpstr>
      <vt:lpstr>Consequences</vt:lpstr>
      <vt:lpstr>Impact of Bullying on School Environment</vt:lpstr>
      <vt:lpstr>Research Study with 3rd – 5th Grade Students</vt:lpstr>
      <vt:lpstr>Sampling Procedures</vt:lpstr>
      <vt:lpstr>Participant Characteristics</vt:lpstr>
      <vt:lpstr>Findings</vt:lpstr>
      <vt:lpstr>Assessment &amp; Intervention</vt:lpstr>
      <vt:lpstr>Why Intervene?</vt:lpstr>
      <vt:lpstr>Assessment &amp; Intervention – Micro Level </vt:lpstr>
      <vt:lpstr>Assessment &amp; Intervention – Micro Level</vt:lpstr>
      <vt:lpstr>Assessment &amp; Intervention – Micro Level</vt:lpstr>
      <vt:lpstr>Talking with Youth Targeted by Cyberbullying</vt:lpstr>
      <vt:lpstr>Recommendations for talking with children accused of cyberbullying</vt:lpstr>
      <vt:lpstr>Assessment &amp; Intervention – Mezzo Level</vt:lpstr>
      <vt:lpstr>Assessment of Bullying and Current Practices</vt:lpstr>
      <vt:lpstr>Education</vt:lpstr>
      <vt:lpstr>Education</vt:lpstr>
      <vt:lpstr>Assessment &amp; Intervention – Macro Level</vt:lpstr>
      <vt:lpstr>Conclusion</vt:lpstr>
      <vt:lpstr>Questions?</vt:lpstr>
    </vt:vector>
  </TitlesOfParts>
  <Company>Eastern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&amp; Addressing Cyberbullying in Schools</dc:title>
  <dc:creator>Administrator</dc:creator>
  <cp:lastModifiedBy>Wolfe,Lupe</cp:lastModifiedBy>
  <cp:revision>76</cp:revision>
  <dcterms:created xsi:type="dcterms:W3CDTF">2018-04-26T18:12:56Z</dcterms:created>
  <dcterms:modified xsi:type="dcterms:W3CDTF">2018-05-10T22:27:06Z</dcterms:modified>
</cp:coreProperties>
</file>