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1" r:id="rId3"/>
    <p:sldId id="282" r:id="rId4"/>
    <p:sldId id="284" r:id="rId5"/>
    <p:sldId id="313" r:id="rId6"/>
    <p:sldId id="262" r:id="rId7"/>
    <p:sldId id="266" r:id="rId8"/>
    <p:sldId id="267" r:id="rId9"/>
    <p:sldId id="268" r:id="rId10"/>
    <p:sldId id="269" r:id="rId11"/>
    <p:sldId id="317" r:id="rId12"/>
    <p:sldId id="277" r:id="rId13"/>
    <p:sldId id="278" r:id="rId14"/>
    <p:sldId id="302" r:id="rId15"/>
    <p:sldId id="301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D020D-E975-40C8-90B4-4357407136A6}" type="doc">
      <dgm:prSet loTypeId="urn:microsoft.com/office/officeart/2005/8/layout/hList7" loCatId="relationship" qsTypeId="urn:microsoft.com/office/officeart/2005/8/quickstyle/simple3" qsCatId="simple" csTypeId="urn:microsoft.com/office/officeart/2005/8/colors/accent1_2" csCatId="accent1" phldr="1"/>
      <dgm:spPr/>
    </dgm:pt>
    <dgm:pt modelId="{B0D45A4C-CE90-4917-8E2C-5189A401472E}">
      <dgm:prSet phldrT="[Text]" custT="1"/>
      <dgm:spPr/>
      <dgm:t>
        <a:bodyPr/>
        <a:lstStyle/>
        <a:p>
          <a:r>
            <a:rPr lang="en-US" sz="2400" dirty="0"/>
            <a:t>Empathy</a:t>
          </a:r>
        </a:p>
        <a:p>
          <a:r>
            <a:rPr lang="en-US" sz="1800" b="0" i="1" dirty="0"/>
            <a:t>The experience of connectedness, or the experience of deep and true understanding and inclusion</a:t>
          </a:r>
        </a:p>
        <a:p>
          <a:endParaRPr lang="en-US" sz="1800" i="1" dirty="0"/>
        </a:p>
      </dgm:t>
    </dgm:pt>
    <dgm:pt modelId="{00D08EEA-2225-429A-AA30-7E0B6DC78903}" type="parTrans" cxnId="{9724CA9C-CC41-42B8-A955-C54250BC627A}">
      <dgm:prSet/>
      <dgm:spPr/>
      <dgm:t>
        <a:bodyPr/>
        <a:lstStyle/>
        <a:p>
          <a:endParaRPr lang="en-US"/>
        </a:p>
      </dgm:t>
    </dgm:pt>
    <dgm:pt modelId="{0389F0D1-F2EE-4104-9C49-922F20098349}" type="sibTrans" cxnId="{9724CA9C-CC41-42B8-A955-C54250BC627A}">
      <dgm:prSet/>
      <dgm:spPr/>
      <dgm:t>
        <a:bodyPr/>
        <a:lstStyle/>
        <a:p>
          <a:endParaRPr lang="en-US"/>
        </a:p>
      </dgm:t>
    </dgm:pt>
    <dgm:pt modelId="{8F516864-924D-48C9-B8B4-8C9551D8D64F}">
      <dgm:prSet phldrT="[Text]" custT="1"/>
      <dgm:spPr/>
      <dgm:t>
        <a:bodyPr/>
        <a:lstStyle/>
        <a:p>
          <a:r>
            <a:rPr lang="en-US" sz="2400" dirty="0"/>
            <a:t>Shame</a:t>
          </a:r>
          <a:endParaRPr lang="en-US" sz="1800" dirty="0"/>
        </a:p>
        <a:p>
          <a:r>
            <a:rPr lang="en-US" sz="1800" b="0" i="1" dirty="0"/>
            <a:t>The intensely painful feeling or experience of believing we are flawed and therefore unworthy of acceptance and belonging</a:t>
          </a:r>
          <a:endParaRPr lang="en-US" sz="1800" dirty="0"/>
        </a:p>
      </dgm:t>
    </dgm:pt>
    <dgm:pt modelId="{065A125B-7463-4947-A0E5-4B6878319DFB}" type="sibTrans" cxnId="{377049C8-C53A-4140-B3B0-05D854BB75A1}">
      <dgm:prSet/>
      <dgm:spPr/>
      <dgm:t>
        <a:bodyPr/>
        <a:lstStyle/>
        <a:p>
          <a:endParaRPr lang="en-US"/>
        </a:p>
      </dgm:t>
    </dgm:pt>
    <dgm:pt modelId="{C92D436A-0B9D-4DBF-ACBC-5C151B39D661}" type="parTrans" cxnId="{377049C8-C53A-4140-B3B0-05D854BB75A1}">
      <dgm:prSet/>
      <dgm:spPr/>
      <dgm:t>
        <a:bodyPr/>
        <a:lstStyle/>
        <a:p>
          <a:endParaRPr lang="en-US"/>
        </a:p>
      </dgm:t>
    </dgm:pt>
    <dgm:pt modelId="{B66CE07B-8940-42D3-A079-59E98661A87B}" type="pres">
      <dgm:prSet presAssocID="{982D020D-E975-40C8-90B4-4357407136A6}" presName="Name0" presStyleCnt="0">
        <dgm:presLayoutVars>
          <dgm:dir/>
          <dgm:resizeHandles val="exact"/>
        </dgm:presLayoutVars>
      </dgm:prSet>
      <dgm:spPr/>
    </dgm:pt>
    <dgm:pt modelId="{37837BF8-E406-4AD3-924B-52B6D1B8CA82}" type="pres">
      <dgm:prSet presAssocID="{982D020D-E975-40C8-90B4-4357407136A6}" presName="fgShape" presStyleLbl="fgShp" presStyleIdx="0" presStyleCnt="1" custLinFactNeighborX="168" custLinFactNeighborY="25005"/>
      <dgm:spPr/>
    </dgm:pt>
    <dgm:pt modelId="{45A9478C-F3CE-4939-8E12-C710CEF5A603}" type="pres">
      <dgm:prSet presAssocID="{982D020D-E975-40C8-90B4-4357407136A6}" presName="linComp" presStyleCnt="0"/>
      <dgm:spPr/>
    </dgm:pt>
    <dgm:pt modelId="{AA06AE93-D7F5-4E5D-A557-3C804764CF21}" type="pres">
      <dgm:prSet presAssocID="{8F516864-924D-48C9-B8B4-8C9551D8D64F}" presName="compNode" presStyleCnt="0"/>
      <dgm:spPr/>
    </dgm:pt>
    <dgm:pt modelId="{DF079A46-30BF-4972-B152-46A33444D297}" type="pres">
      <dgm:prSet presAssocID="{8F516864-924D-48C9-B8B4-8C9551D8D64F}" presName="bkgdShape" presStyleLbl="node1" presStyleIdx="0" presStyleCnt="2"/>
      <dgm:spPr/>
    </dgm:pt>
    <dgm:pt modelId="{446CD77A-90A8-4A7B-AE7A-71D34AF5A492}" type="pres">
      <dgm:prSet presAssocID="{8F516864-924D-48C9-B8B4-8C9551D8D64F}" presName="nodeTx" presStyleLbl="node1" presStyleIdx="0" presStyleCnt="2">
        <dgm:presLayoutVars>
          <dgm:bulletEnabled val="1"/>
        </dgm:presLayoutVars>
      </dgm:prSet>
      <dgm:spPr/>
    </dgm:pt>
    <dgm:pt modelId="{EFDC61DF-B361-4B65-8722-9B19759319B2}" type="pres">
      <dgm:prSet presAssocID="{8F516864-924D-48C9-B8B4-8C9551D8D64F}" presName="invisiNode" presStyleLbl="node1" presStyleIdx="0" presStyleCnt="2"/>
      <dgm:spPr/>
    </dgm:pt>
    <dgm:pt modelId="{44CEB9FA-5E9B-4772-9886-D2591C0EA522}" type="pres">
      <dgm:prSet presAssocID="{8F516864-924D-48C9-B8B4-8C9551D8D64F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BDACD558-E578-4DE6-94B6-1846B43956CE}" type="pres">
      <dgm:prSet presAssocID="{065A125B-7463-4947-A0E5-4B6878319DFB}" presName="sibTrans" presStyleLbl="sibTrans2D1" presStyleIdx="0" presStyleCnt="0"/>
      <dgm:spPr/>
    </dgm:pt>
    <dgm:pt modelId="{F2538F66-D696-47C7-98CE-DF64C68CF7D1}" type="pres">
      <dgm:prSet presAssocID="{B0D45A4C-CE90-4917-8E2C-5189A401472E}" presName="compNode" presStyleCnt="0"/>
      <dgm:spPr/>
    </dgm:pt>
    <dgm:pt modelId="{97239232-2C8A-4D30-BE33-799AA4D5CFBB}" type="pres">
      <dgm:prSet presAssocID="{B0D45A4C-CE90-4917-8E2C-5189A401472E}" presName="bkgdShape" presStyleLbl="node1" presStyleIdx="1" presStyleCnt="2"/>
      <dgm:spPr/>
    </dgm:pt>
    <dgm:pt modelId="{34BF3675-B6B1-4306-A856-099E87006A33}" type="pres">
      <dgm:prSet presAssocID="{B0D45A4C-CE90-4917-8E2C-5189A401472E}" presName="nodeTx" presStyleLbl="node1" presStyleIdx="1" presStyleCnt="2">
        <dgm:presLayoutVars>
          <dgm:bulletEnabled val="1"/>
        </dgm:presLayoutVars>
      </dgm:prSet>
      <dgm:spPr/>
    </dgm:pt>
    <dgm:pt modelId="{556A352A-FCCA-41BC-A39A-C3788B144427}" type="pres">
      <dgm:prSet presAssocID="{B0D45A4C-CE90-4917-8E2C-5189A401472E}" presName="invisiNode" presStyleLbl="node1" presStyleIdx="1" presStyleCnt="2"/>
      <dgm:spPr/>
    </dgm:pt>
    <dgm:pt modelId="{04EF8D24-BC46-4E04-98C3-AF5B4353AB40}" type="pres">
      <dgm:prSet presAssocID="{B0D45A4C-CE90-4917-8E2C-5189A401472E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9E71E8A1-F99A-4849-888E-F236761C16AD}" type="presOf" srcId="{B0D45A4C-CE90-4917-8E2C-5189A401472E}" destId="{34BF3675-B6B1-4306-A856-099E87006A33}" srcOrd="1" destOrd="0" presId="urn:microsoft.com/office/officeart/2005/8/layout/hList7"/>
    <dgm:cxn modelId="{DDCA1EA5-A9D8-4F71-A9D3-DBD78995888A}" type="presOf" srcId="{B0D45A4C-CE90-4917-8E2C-5189A401472E}" destId="{97239232-2C8A-4D30-BE33-799AA4D5CFBB}" srcOrd="0" destOrd="0" presId="urn:microsoft.com/office/officeart/2005/8/layout/hList7"/>
    <dgm:cxn modelId="{13ED89B3-DA85-4AFB-97F0-B2B3DA84368B}" type="presOf" srcId="{8F516864-924D-48C9-B8B4-8C9551D8D64F}" destId="{446CD77A-90A8-4A7B-AE7A-71D34AF5A492}" srcOrd="1" destOrd="0" presId="urn:microsoft.com/office/officeart/2005/8/layout/hList7"/>
    <dgm:cxn modelId="{5A519E53-6585-47B3-9845-4D1AE7A7896C}" type="presOf" srcId="{8F516864-924D-48C9-B8B4-8C9551D8D64F}" destId="{DF079A46-30BF-4972-B152-46A33444D297}" srcOrd="0" destOrd="0" presId="urn:microsoft.com/office/officeart/2005/8/layout/hList7"/>
    <dgm:cxn modelId="{377049C8-C53A-4140-B3B0-05D854BB75A1}" srcId="{982D020D-E975-40C8-90B4-4357407136A6}" destId="{8F516864-924D-48C9-B8B4-8C9551D8D64F}" srcOrd="0" destOrd="0" parTransId="{C92D436A-0B9D-4DBF-ACBC-5C151B39D661}" sibTransId="{065A125B-7463-4947-A0E5-4B6878319DFB}"/>
    <dgm:cxn modelId="{9724CA9C-CC41-42B8-A955-C54250BC627A}" srcId="{982D020D-E975-40C8-90B4-4357407136A6}" destId="{B0D45A4C-CE90-4917-8E2C-5189A401472E}" srcOrd="1" destOrd="0" parTransId="{00D08EEA-2225-429A-AA30-7E0B6DC78903}" sibTransId="{0389F0D1-F2EE-4104-9C49-922F20098349}"/>
    <dgm:cxn modelId="{87A6B4F9-B61A-4719-A43A-35EA940B1C46}" type="presOf" srcId="{982D020D-E975-40C8-90B4-4357407136A6}" destId="{B66CE07B-8940-42D3-A079-59E98661A87B}" srcOrd="0" destOrd="0" presId="urn:microsoft.com/office/officeart/2005/8/layout/hList7"/>
    <dgm:cxn modelId="{0C8EFDA1-1FC4-40C4-90D6-BD23584C198F}" type="presOf" srcId="{065A125B-7463-4947-A0E5-4B6878319DFB}" destId="{BDACD558-E578-4DE6-94B6-1846B43956CE}" srcOrd="0" destOrd="0" presId="urn:microsoft.com/office/officeart/2005/8/layout/hList7"/>
    <dgm:cxn modelId="{ED278B5E-3D42-4807-8EE0-61679EC42A96}" type="presParOf" srcId="{B66CE07B-8940-42D3-A079-59E98661A87B}" destId="{37837BF8-E406-4AD3-924B-52B6D1B8CA82}" srcOrd="0" destOrd="0" presId="urn:microsoft.com/office/officeart/2005/8/layout/hList7"/>
    <dgm:cxn modelId="{65E41BCB-134B-41FC-A0E9-55DB3445B1BC}" type="presParOf" srcId="{B66CE07B-8940-42D3-A079-59E98661A87B}" destId="{45A9478C-F3CE-4939-8E12-C710CEF5A603}" srcOrd="1" destOrd="0" presId="urn:microsoft.com/office/officeart/2005/8/layout/hList7"/>
    <dgm:cxn modelId="{957D6060-F336-41BC-B765-E1B4D426A54E}" type="presParOf" srcId="{45A9478C-F3CE-4939-8E12-C710CEF5A603}" destId="{AA06AE93-D7F5-4E5D-A557-3C804764CF21}" srcOrd="0" destOrd="0" presId="urn:microsoft.com/office/officeart/2005/8/layout/hList7"/>
    <dgm:cxn modelId="{6A6BE8E8-F656-4CAC-A826-017BE588F115}" type="presParOf" srcId="{AA06AE93-D7F5-4E5D-A557-3C804764CF21}" destId="{DF079A46-30BF-4972-B152-46A33444D297}" srcOrd="0" destOrd="0" presId="urn:microsoft.com/office/officeart/2005/8/layout/hList7"/>
    <dgm:cxn modelId="{156ED026-7663-4696-A714-DEB9411094C2}" type="presParOf" srcId="{AA06AE93-D7F5-4E5D-A557-3C804764CF21}" destId="{446CD77A-90A8-4A7B-AE7A-71D34AF5A492}" srcOrd="1" destOrd="0" presId="urn:microsoft.com/office/officeart/2005/8/layout/hList7"/>
    <dgm:cxn modelId="{F98F401D-7C29-4839-A0B5-5FE8916966C4}" type="presParOf" srcId="{AA06AE93-D7F5-4E5D-A557-3C804764CF21}" destId="{EFDC61DF-B361-4B65-8722-9B19759319B2}" srcOrd="2" destOrd="0" presId="urn:microsoft.com/office/officeart/2005/8/layout/hList7"/>
    <dgm:cxn modelId="{77B58C19-D965-41F6-AAD5-68B8AC3229B0}" type="presParOf" srcId="{AA06AE93-D7F5-4E5D-A557-3C804764CF21}" destId="{44CEB9FA-5E9B-4772-9886-D2591C0EA522}" srcOrd="3" destOrd="0" presId="urn:microsoft.com/office/officeart/2005/8/layout/hList7"/>
    <dgm:cxn modelId="{2A54407D-D7CA-44B6-9436-82FD57037668}" type="presParOf" srcId="{45A9478C-F3CE-4939-8E12-C710CEF5A603}" destId="{BDACD558-E578-4DE6-94B6-1846B43956CE}" srcOrd="1" destOrd="0" presId="urn:microsoft.com/office/officeart/2005/8/layout/hList7"/>
    <dgm:cxn modelId="{2E5F1AC1-B063-4F5D-BA46-36868BC101AC}" type="presParOf" srcId="{45A9478C-F3CE-4939-8E12-C710CEF5A603}" destId="{F2538F66-D696-47C7-98CE-DF64C68CF7D1}" srcOrd="2" destOrd="0" presId="urn:microsoft.com/office/officeart/2005/8/layout/hList7"/>
    <dgm:cxn modelId="{8AD1B61D-20D0-4B41-928A-64FA4B5B8505}" type="presParOf" srcId="{F2538F66-D696-47C7-98CE-DF64C68CF7D1}" destId="{97239232-2C8A-4D30-BE33-799AA4D5CFBB}" srcOrd="0" destOrd="0" presId="urn:microsoft.com/office/officeart/2005/8/layout/hList7"/>
    <dgm:cxn modelId="{B3ADA40C-DADD-477F-BB3B-EF05A2C85A86}" type="presParOf" srcId="{F2538F66-D696-47C7-98CE-DF64C68CF7D1}" destId="{34BF3675-B6B1-4306-A856-099E87006A33}" srcOrd="1" destOrd="0" presId="urn:microsoft.com/office/officeart/2005/8/layout/hList7"/>
    <dgm:cxn modelId="{9A7A6E8E-A703-4B43-B589-70D7AB6FC2A3}" type="presParOf" srcId="{F2538F66-D696-47C7-98CE-DF64C68CF7D1}" destId="{556A352A-FCCA-41BC-A39A-C3788B144427}" srcOrd="2" destOrd="0" presId="urn:microsoft.com/office/officeart/2005/8/layout/hList7"/>
    <dgm:cxn modelId="{9C156412-5325-4F48-A1D7-F6FEF00249D2}" type="presParOf" srcId="{F2538F66-D696-47C7-98CE-DF64C68CF7D1}" destId="{04EF8D24-BC46-4E04-98C3-AF5B4353AB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79A46-30BF-4972-B152-46A33444D297}">
      <dsp:nvSpPr>
        <dsp:cNvPr id="0" name=""/>
        <dsp:cNvSpPr/>
      </dsp:nvSpPr>
      <dsp:spPr>
        <a:xfrm>
          <a:off x="3568" y="0"/>
          <a:ext cx="4088010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Shame</a:t>
          </a:r>
          <a:endParaRPr lang="en-US" sz="1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/>
            <a:t>The intensely painful feeling or experience of believing we are flawed and therefore unworthy of acceptance and belonging</a:t>
          </a:r>
          <a:endParaRPr lang="en-US" sz="1800" kern="1200" dirty="0"/>
        </a:p>
      </dsp:txBody>
      <dsp:txXfrm>
        <a:off x="3568" y="1645920"/>
        <a:ext cx="4088010" cy="1645920"/>
      </dsp:txXfrm>
    </dsp:sp>
    <dsp:sp modelId="{44CEB9FA-5E9B-4772-9886-D2591C0EA522}">
      <dsp:nvSpPr>
        <dsp:cNvPr id="0" name=""/>
        <dsp:cNvSpPr/>
      </dsp:nvSpPr>
      <dsp:spPr>
        <a:xfrm>
          <a:off x="1362460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239232-2C8A-4D30-BE33-799AA4D5CFBB}">
      <dsp:nvSpPr>
        <dsp:cNvPr id="0" name=""/>
        <dsp:cNvSpPr/>
      </dsp:nvSpPr>
      <dsp:spPr>
        <a:xfrm>
          <a:off x="4214220" y="0"/>
          <a:ext cx="4088010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Empathy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/>
            <a:t>The experience of connectedness, or the experience of deep and true understanding and inclusion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i="1" kern="1200" dirty="0"/>
        </a:p>
      </dsp:txBody>
      <dsp:txXfrm>
        <a:off x="4214220" y="1645920"/>
        <a:ext cx="4088010" cy="1645920"/>
      </dsp:txXfrm>
    </dsp:sp>
    <dsp:sp modelId="{04EF8D24-BC46-4E04-98C3-AF5B4353AB40}">
      <dsp:nvSpPr>
        <dsp:cNvPr id="0" name=""/>
        <dsp:cNvSpPr/>
      </dsp:nvSpPr>
      <dsp:spPr>
        <a:xfrm>
          <a:off x="5573111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837BF8-E406-4AD3-924B-52B6D1B8CA82}">
      <dsp:nvSpPr>
        <dsp:cNvPr id="0" name=""/>
        <dsp:cNvSpPr/>
      </dsp:nvSpPr>
      <dsp:spPr>
        <a:xfrm>
          <a:off x="345069" y="3446175"/>
          <a:ext cx="7641336" cy="61722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A9CE-CFCD-424B-9EAA-A532201A2F9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7C48E-8224-4C0B-939A-B847911F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C48E-8224-4C0B-939A-B847911F1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C48E-8224-4C0B-939A-B847911F11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7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C48E-8224-4C0B-939A-B847911F1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C48E-8224-4C0B-939A-B847911F1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2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50832A-27E6-4E22-8744-87206115F02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E096AF-30E9-42C8-B6A4-2172834FC7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vwgu369Jw?list=PL7Bo7mfFM3me_hmSNci4zja8fthFYWqH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relational approach to conflict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Restorative Justice</a:t>
            </a:r>
            <a:endParaRPr lang="en-US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13205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Empathy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468219"/>
              </p:ext>
            </p:extLst>
          </p:nvPr>
        </p:nvGraphicFramePr>
        <p:xfrm>
          <a:off x="457200" y="25146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30782" y="6143081"/>
            <a:ext cx="162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Vulnerability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6764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Use vulnerability to move the conflict away from shame towards empathy.</a:t>
            </a:r>
          </a:p>
        </p:txBody>
      </p:sp>
    </p:spTree>
    <p:extLst>
      <p:ext uri="{BB962C8B-B14F-4D97-AF65-F5344CB8AC3E}">
        <p14:creationId xmlns:p14="http://schemas.microsoft.com/office/powerpoint/2010/main" val="31752788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Evwgu369J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8933" y="1981200"/>
            <a:ext cx="7586133" cy="426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Brene</a:t>
            </a:r>
            <a:r>
              <a:rPr lang="en-US" dirty="0"/>
              <a:t> Brown: Empathy</a:t>
            </a:r>
          </a:p>
        </p:txBody>
      </p:sp>
    </p:spTree>
    <p:extLst>
      <p:ext uri="{BB962C8B-B14F-4D97-AF65-F5344CB8AC3E}">
        <p14:creationId xmlns:p14="http://schemas.microsoft.com/office/powerpoint/2010/main" val="372283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-43532" y="-41300"/>
            <a:ext cx="9232181" cy="6940600"/>
            <a:chOff x="0" y="0"/>
            <a:chExt cx="1034" cy="778"/>
          </a:xfrm>
        </p:grpSpPr>
        <p:pic>
          <p:nvPicPr>
            <p:cNvPr id="24578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102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57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2011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-44649" y="-44649"/>
            <a:ext cx="9194230" cy="6947297"/>
            <a:chOff x="0" y="0"/>
            <a:chExt cx="1030" cy="778"/>
          </a:xfrm>
        </p:grpSpPr>
        <p:pic>
          <p:nvPicPr>
            <p:cNvPr id="25602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1020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0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0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631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Conflict Happens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Teach youth/adults to engage in a healthy &amp; sustainable manner.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Engage all stakeholders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Everyone who has an interest in the conflict is welcome at the circle.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Empower Author and Victim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Value the perspectives and input of those who were most directly impacted.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Value Empathy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Use vulnerability to move the conflict away from shame towards empathy.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Develop Agency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Encourage youth to create their own internal locus of control and define what they need/want.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</p:spTree>
    <p:extLst>
      <p:ext uri="{BB962C8B-B14F-4D97-AF65-F5344CB8AC3E}">
        <p14:creationId xmlns:p14="http://schemas.microsoft.com/office/powerpoint/2010/main" val="1308173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work.</a:t>
            </a:r>
          </a:p>
        </p:txBody>
      </p:sp>
      <p:pic>
        <p:nvPicPr>
          <p:cNvPr id="2051" name="Picture 3" descr="C:\Users\nicholas.bradford\Google Drive\Pictures\IMG_0890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6091"/>
          <a:stretch/>
        </p:blipFill>
        <p:spPr bwMode="auto">
          <a:xfrm>
            <a:off x="4191000" y="2133600"/>
            <a:ext cx="4475018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714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Founder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@NC4RJ</a:t>
            </a:r>
          </a:p>
          <a:p>
            <a:r>
              <a:rPr lang="en-US" dirty="0"/>
              <a:t>nationalcenterforrestorativejustice.com</a:t>
            </a:r>
          </a:p>
          <a:p>
            <a:r>
              <a:rPr lang="en-US" dirty="0"/>
              <a:t>N.Bradford@nationalcenterforrestorativejustice.com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1981200"/>
          </a:xfrm>
        </p:spPr>
        <p:txBody>
          <a:bodyPr/>
          <a:lstStyle/>
          <a:p>
            <a:r>
              <a:rPr lang="en-US" dirty="0"/>
              <a:t>Nicholas Bradford	</a:t>
            </a:r>
          </a:p>
        </p:txBody>
      </p:sp>
    </p:spTree>
    <p:extLst>
      <p:ext uri="{BB962C8B-B14F-4D97-AF65-F5344CB8AC3E}">
        <p14:creationId xmlns:p14="http://schemas.microsoft.com/office/powerpoint/2010/main" val="38083303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4724400" cy="990600"/>
          </a:xfrm>
        </p:spPr>
        <p:txBody>
          <a:bodyPr/>
          <a:lstStyle/>
          <a:p>
            <a:r>
              <a:rPr lang="en-US" dirty="0"/>
              <a:t>Nicholas Bradford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905" y="4495800"/>
            <a:ext cx="7792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Founder </a:t>
            </a:r>
          </a:p>
          <a:p>
            <a:r>
              <a:rPr lang="en-US" sz="2400" dirty="0"/>
              <a:t>National Center for Restorative Justice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						@NC4RJ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66800"/>
            <a:ext cx="16192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543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6019800" cy="6019800"/>
          </a:xfrm>
        </p:spPr>
      </p:pic>
    </p:spTree>
    <p:extLst>
      <p:ext uri="{BB962C8B-B14F-4D97-AF65-F5344CB8AC3E}">
        <p14:creationId xmlns:p14="http://schemas.microsoft.com/office/powerpoint/2010/main" val="20839431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Restorative Justice a definition: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828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Restorative Practice: the tools we use to create systemic change using RJ principles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752600"/>
            <a:ext cx="7315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A “relational approach to conflict.” </a:t>
            </a:r>
          </a:p>
          <a:p>
            <a:pPr marL="0" indent="0">
              <a:buNone/>
            </a:pPr>
            <a:r>
              <a:rPr lang="en-US" sz="2200" dirty="0"/>
              <a:t>    	– National Center for Restorative Justice</a:t>
            </a:r>
          </a:p>
          <a:p>
            <a:endParaRPr lang="en-US" sz="2200" dirty="0"/>
          </a:p>
          <a:p>
            <a:pPr lvl="1"/>
            <a:r>
              <a:rPr lang="en-US" sz="2000" dirty="0"/>
              <a:t>What other ideas come to mind when you’re asked about the definition?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RJ is much more then a way of dealing with transgressions.</a:t>
            </a:r>
          </a:p>
        </p:txBody>
      </p:sp>
    </p:spTree>
    <p:extLst>
      <p:ext uri="{BB962C8B-B14F-4D97-AF65-F5344CB8AC3E}">
        <p14:creationId xmlns:p14="http://schemas.microsoft.com/office/powerpoint/2010/main" val="567981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Predictors of Success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4198904"/>
          </a:xfrm>
        </p:spPr>
        <p:txBody>
          <a:bodyPr>
            <a:normAutofit/>
          </a:bodyPr>
          <a:lstStyle/>
          <a:p>
            <a:r>
              <a:rPr lang="en-US" dirty="0"/>
              <a:t>Strong relationships with adults and other students.</a:t>
            </a:r>
          </a:p>
          <a:p>
            <a:r>
              <a:rPr lang="en-US" dirty="0"/>
              <a:t>Identifying with the schools, “school bonding”</a:t>
            </a:r>
          </a:p>
          <a:p>
            <a:r>
              <a:rPr lang="en-US" dirty="0"/>
              <a:t>Skill building </a:t>
            </a:r>
          </a:p>
          <a:p>
            <a:r>
              <a:rPr lang="en-US" dirty="0"/>
              <a:t>Grit</a:t>
            </a:r>
          </a:p>
          <a:p>
            <a:r>
              <a:rPr lang="en-US" dirty="0"/>
              <a:t>Connected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Suspension</a:t>
            </a:r>
          </a:p>
          <a:p>
            <a:r>
              <a:rPr lang="en-US" dirty="0"/>
              <a:t>Absenteeism</a:t>
            </a:r>
          </a:p>
          <a:p>
            <a:r>
              <a:rPr lang="en-US" dirty="0"/>
              <a:t>Isolation from school</a:t>
            </a:r>
          </a:p>
          <a:p>
            <a:r>
              <a:rPr lang="en-US" dirty="0"/>
              <a:t>Isolation from “main stream”</a:t>
            </a:r>
          </a:p>
          <a:p>
            <a:r>
              <a:rPr lang="en-US" dirty="0"/>
              <a:t>Lack of interest in school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we shifting our approach across the country?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Predictors of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971165"/>
            <a:ext cx="31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*See attached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3556343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Conflict Happens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Teach youth/adults to engage in a healthy &amp; sustainable manner.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Engage all stakeholders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Everyone who has an interest in the conflict is welcome at the circle.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Empower Author and Victim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Value the perspectives and input of those who were most directly connected.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Value Empathy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Use vulnerability to move the conflict away from shame towards empathy.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Develop Agency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Encourage youth to create their own internal locus of control and define what they need/want.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</p:spTree>
    <p:extLst>
      <p:ext uri="{BB962C8B-B14F-4D97-AF65-F5344CB8AC3E}">
        <p14:creationId xmlns:p14="http://schemas.microsoft.com/office/powerpoint/2010/main" val="33925700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Conflict Happens, Conflict Aware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59936" cy="3581400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Teachers are taught to avoid conflict through effective classroom management and curriculum.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Undeveloped adult conflict skills lead to poor modeling/teaching.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864" y="2514600"/>
            <a:ext cx="4059936" cy="3429000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Effective classroom management includes “having the difficult conversation.”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Use of RJ and mediation methodology among adults facilitates staff and administrative relationships.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1818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When my expectations don’t match with reality.</a:t>
            </a:r>
          </a:p>
        </p:txBody>
      </p:sp>
    </p:spTree>
    <p:extLst>
      <p:ext uri="{BB962C8B-B14F-4D97-AF65-F5344CB8AC3E}">
        <p14:creationId xmlns:p14="http://schemas.microsoft.com/office/powerpoint/2010/main" val="22710207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 all stakeholders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14600"/>
            <a:ext cx="4059936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Teachers, parents and students are rarely consulted in disciplinary decisions.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Lack of participation creates a division between what happened and the outcome.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26864" y="2514600"/>
            <a:ext cx="4059936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Teachers, parents and students all have an interest in the outcomes of discipline.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Parents, teachers and students often have very relevant perspective regarding conflict.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717964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Everyone who has an interest in the conflict is welcome at the circle.</a:t>
            </a:r>
          </a:p>
        </p:txBody>
      </p:sp>
    </p:spTree>
    <p:extLst>
      <p:ext uri="{BB962C8B-B14F-4D97-AF65-F5344CB8AC3E}">
        <p14:creationId xmlns:p14="http://schemas.microsoft.com/office/powerpoint/2010/main" val="38259207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Empower Author and Victim</a:t>
            </a:r>
          </a:p>
        </p:txBody>
      </p:sp>
      <p:pic>
        <p:nvPicPr>
          <p:cNvPr id="1026" name="Picture 2" descr="C:\Users\nicholas.bradford\AppData\Local\Microsoft\Windows\Temporary Internet Files\Content.IE5\WQ9OBR8Z\MC90029715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572000"/>
            <a:ext cx="2667000" cy="208633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7526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Value the perspectives and input of those who were most directly impacted.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26864" y="2500745"/>
            <a:ext cx="4059936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The process </a:t>
            </a:r>
            <a:r>
              <a:rPr lang="en-US" i="1" dirty="0"/>
              <a:t>allows</a:t>
            </a:r>
            <a:r>
              <a:rPr lang="en-US" dirty="0"/>
              <a:t> for author to take an active role in determining the outcome.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This process creates space for victim input as well as meaningful “acts of apology.”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514600"/>
            <a:ext cx="4059936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Victims rarely participate in the process.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Punishment rarely facilitates healing for the victim.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/>
              <a:t>Authors are often the “victims” of the justice system.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6047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54502</TotalTime>
  <Words>520</Words>
  <Application>Microsoft Office PowerPoint</Application>
  <PresentationFormat>On-screen Show (4:3)</PresentationFormat>
  <Paragraphs>92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Paper</vt:lpstr>
      <vt:lpstr>Restorative Justice</vt:lpstr>
      <vt:lpstr>Nicholas Bradford</vt:lpstr>
      <vt:lpstr>PowerPoint Presentation</vt:lpstr>
      <vt:lpstr>Restorative Justice a definition:</vt:lpstr>
      <vt:lpstr>Why are we shifting our approach across the country? </vt:lpstr>
      <vt:lpstr>Philosophy</vt:lpstr>
      <vt:lpstr>Conflict Happens, Conflict Aware</vt:lpstr>
      <vt:lpstr>Engage all stakeholders</vt:lpstr>
      <vt:lpstr>Empower Author and Victim</vt:lpstr>
      <vt:lpstr>Value Empathy</vt:lpstr>
      <vt:lpstr>Brene Brown: Empathy</vt:lpstr>
      <vt:lpstr>PowerPoint Presentation</vt:lpstr>
      <vt:lpstr>PowerPoint Presentation</vt:lpstr>
      <vt:lpstr>Philosophy</vt:lpstr>
      <vt:lpstr>Do the work.</vt:lpstr>
      <vt:lpstr>Nicholas Bradford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Justice</dc:title>
  <dc:creator>nicholas.bradford</dc:creator>
  <cp:lastModifiedBy>Jake Buter</cp:lastModifiedBy>
  <cp:revision>118</cp:revision>
  <dcterms:created xsi:type="dcterms:W3CDTF">2012-07-09T16:32:09Z</dcterms:created>
  <dcterms:modified xsi:type="dcterms:W3CDTF">2016-10-11T04:01:18Z</dcterms:modified>
</cp:coreProperties>
</file>